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81" r:id="rId3"/>
  </p:sldMasterIdLst>
  <p:sldIdLst>
    <p:sldId id="257" r:id="rId4"/>
    <p:sldId id="258" r:id="rId5"/>
    <p:sldId id="270" r:id="rId6"/>
    <p:sldId id="260" r:id="rId7"/>
    <p:sldId id="271" r:id="rId8"/>
    <p:sldId id="259" r:id="rId9"/>
    <p:sldId id="261" r:id="rId10"/>
    <p:sldId id="262" r:id="rId11"/>
    <p:sldId id="263" r:id="rId12"/>
    <p:sldId id="264" r:id="rId13"/>
    <p:sldId id="266" r:id="rId14"/>
    <p:sldId id="267" r:id="rId15"/>
    <p:sldId id="268" r:id="rId16"/>
    <p:sldId id="269"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1"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9" autoAdjust="0"/>
    <p:restoredTop sz="94660"/>
  </p:normalViewPr>
  <p:slideViewPr>
    <p:cSldViewPr snapToGrid="0">
      <p:cViewPr varScale="1">
        <p:scale>
          <a:sx n="131" d="100"/>
          <a:sy n="131" d="100"/>
        </p:scale>
        <p:origin x="2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03598D-2012-4887-959E-835309AA6E4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120236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3598D-2012-4887-959E-835309AA6E4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420027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3598D-2012-4887-959E-835309AA6E4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319417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48018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557092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679740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68888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39456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ZA" dirty="0">
                <a:solidFill>
                  <a:prstClr val="black">
                    <a:lumMod val="75000"/>
                    <a:lumOff val="25000"/>
                  </a:prstClr>
                </a:solidFill>
              </a:rPr>
              <a:t>Add a footer</a:t>
            </a:r>
          </a:p>
        </p:txBody>
      </p:sp>
    </p:spTree>
    <p:extLst>
      <p:ext uri="{BB962C8B-B14F-4D97-AF65-F5344CB8AC3E}">
        <p14:creationId xmlns:p14="http://schemas.microsoft.com/office/powerpoint/2010/main" val="903628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3180382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414565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3598D-2012-4887-959E-835309AA6E4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1339977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568509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1999773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1569745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175706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882012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1454503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3396493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420198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727909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50953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03598D-2012-4887-959E-835309AA6E4A}" type="datetimeFigureOut">
              <a:rPr lang="en-US" smtClean="0"/>
              <a:t>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3453071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57305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solidFill>
                  <a:prstClr val="black">
                    <a:lumMod val="75000"/>
                    <a:lumOff val="25000"/>
                  </a:prstClr>
                </a:solidFill>
              </a:rPr>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582099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ZA" dirty="0">
                <a:solidFill>
                  <a:prstClr val="black">
                    <a:lumMod val="75000"/>
                    <a:lumOff val="25000"/>
                  </a:prstClr>
                </a:solidFill>
              </a:rPr>
              <a:t>Add a footer</a:t>
            </a:r>
          </a:p>
        </p:txBody>
      </p:sp>
    </p:spTree>
    <p:extLst>
      <p:ext uri="{BB962C8B-B14F-4D97-AF65-F5344CB8AC3E}">
        <p14:creationId xmlns:p14="http://schemas.microsoft.com/office/powerpoint/2010/main" val="2473798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920706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1737983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966081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680288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6531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67908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70207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03598D-2012-4887-959E-835309AA6E4A}" type="datetimeFigureOut">
              <a:rPr lang="en-US" smtClean="0"/>
              <a:t>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1288001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3159391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3101513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149479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3024327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518778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529537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solidFill>
                  <a:prstClr val="black">
                    <a:lumMod val="75000"/>
                    <a:lumOff val="25000"/>
                  </a:prstClr>
                </a:solidFill>
              </a:rPr>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262393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03598D-2012-4887-959E-835309AA6E4A}" type="datetimeFigureOut">
              <a:rPr lang="en-US" smtClean="0"/>
              <a:t>12/1/22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61632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03598D-2012-4887-959E-835309AA6E4A}" type="datetimeFigureOut">
              <a:rPr lang="en-US" smtClean="0"/>
              <a:t>12/1/22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282177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3598D-2012-4887-959E-835309AA6E4A}" type="datetimeFigureOut">
              <a:rPr lang="en-US" smtClean="0"/>
              <a:t>12/1/22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112532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03598D-2012-4887-959E-835309AA6E4A}" type="datetimeFigureOut">
              <a:rPr lang="en-US" smtClean="0"/>
              <a:t>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156136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03598D-2012-4887-959E-835309AA6E4A}" type="datetimeFigureOut">
              <a:rPr lang="en-US" smtClean="0"/>
              <a:t>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01442-605D-4E13-923B-1412E8D5887E}" type="slidenum">
              <a:rPr lang="en-US" smtClean="0"/>
              <a:t>‹#›</a:t>
            </a:fld>
            <a:endParaRPr lang="en-US"/>
          </a:p>
        </p:txBody>
      </p:sp>
    </p:spTree>
    <p:extLst>
      <p:ext uri="{BB962C8B-B14F-4D97-AF65-F5344CB8AC3E}">
        <p14:creationId xmlns:p14="http://schemas.microsoft.com/office/powerpoint/2010/main" val="267075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3598D-2012-4887-959E-835309AA6E4A}" type="datetimeFigureOut">
              <a:rPr lang="en-US" smtClean="0"/>
              <a:t>12/1/22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01442-605D-4E13-923B-1412E8D5887E}" type="slidenum">
              <a:rPr lang="en-US" smtClean="0"/>
              <a:t>‹#›</a:t>
            </a:fld>
            <a:endParaRPr lang="en-US"/>
          </a:p>
        </p:txBody>
      </p:sp>
    </p:spTree>
    <p:extLst>
      <p:ext uri="{BB962C8B-B14F-4D97-AF65-F5344CB8AC3E}">
        <p14:creationId xmlns:p14="http://schemas.microsoft.com/office/powerpoint/2010/main" val="3017867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41832268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ZA"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ZA" smtClean="0">
                <a:solidFill>
                  <a:srgbClr val="FFFFFF"/>
                </a:solidFill>
              </a:rPr>
              <a:pPr/>
              <a:t>‹#›</a:t>
            </a:fld>
            <a:endParaRPr lang="en-ZA" dirty="0">
              <a:solidFill>
                <a:srgbClr val="FFFFFF"/>
              </a:solidFill>
            </a:endParaRPr>
          </a:p>
        </p:txBody>
      </p:sp>
    </p:spTree>
    <p:extLst>
      <p:ext uri="{BB962C8B-B14F-4D97-AF65-F5344CB8AC3E}">
        <p14:creationId xmlns:p14="http://schemas.microsoft.com/office/powerpoint/2010/main" val="9156535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hyperlink" Target="http://www.msdelta.edu/" TargetMode="Externa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hyperlink" Target="https://www.mccb.edu/Professional-Licensure-Disclosures" TargetMode="Externa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E5D908F-BAEF-2843-BC2F-691696E72E1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84228" y="0"/>
            <a:ext cx="10287000" cy="6858000"/>
          </a:xfrm>
        </p:spPr>
      </p:pic>
      <p:sp>
        <p:nvSpPr>
          <p:cNvPr id="25" name="TextBox 24" descr="Slide accent to title box">
            <a:extLst>
              <a:ext uri="{FF2B5EF4-FFF2-40B4-BE49-F238E27FC236}">
                <a16:creationId xmlns:a16="http://schemas.microsoft.com/office/drawing/2014/main" id="{7EF238CB-AB58-4787-8F9C-A1C16929A2FA}"/>
              </a:ext>
              <a:ext uri="{C183D7F6-B498-43B3-948B-1728B52AA6E4}">
                <adec:decorative xmlns:adec="http://schemas.microsoft.com/office/drawing/2017/decorative" val="1"/>
              </a:ext>
            </a:extLst>
          </p:cNvPr>
          <p:cNvSpPr txBox="1">
            <a:spLocks/>
          </p:cNvSpPr>
          <p:nvPr/>
        </p:nvSpPr>
        <p:spPr>
          <a:xfrm flipH="1">
            <a:off x="-1" y="3914775"/>
            <a:ext cx="1481849" cy="2200275"/>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948293" y="3114635"/>
            <a:ext cx="4459766" cy="3000415"/>
          </a:xfrm>
          <a:gradFill>
            <a:gsLst>
              <a:gs pos="100000">
                <a:schemeClr val="tx1">
                  <a:lumMod val="95000"/>
                  <a:lumOff val="5000"/>
                </a:schemeClr>
              </a:gs>
              <a:gs pos="0">
                <a:schemeClr val="tx1">
                  <a:lumMod val="75000"/>
                  <a:lumOff val="25000"/>
                </a:schemeClr>
              </a:gs>
            </a:gsLst>
          </a:gradFill>
          <a:ln>
            <a:solidFill>
              <a:schemeClr val="bg1">
                <a:lumMod val="50000"/>
              </a:schemeClr>
            </a:solidFill>
          </a:ln>
        </p:spPr>
        <p:txBody>
          <a:bodyPr>
            <a:normAutofit fontScale="90000"/>
          </a:bodyPr>
          <a:lstStyle/>
          <a:p>
            <a:r>
              <a:rPr lang="en-ZA" dirty="0"/>
              <a:t>MDCC </a:t>
            </a:r>
            <a:br>
              <a:rPr lang="en-ZA" dirty="0"/>
            </a:br>
            <a:r>
              <a:rPr lang="en-ZA" dirty="0"/>
              <a:t>Health Science Programs</a:t>
            </a:r>
            <a:br>
              <a:rPr lang="en-ZA" dirty="0"/>
            </a:br>
            <a:r>
              <a:rPr lang="en-ZA" dirty="0"/>
              <a:t>  </a:t>
            </a:r>
            <a:r>
              <a:rPr lang="en-ZA" sz="3200" dirty="0"/>
              <a:t>Dream  Big .              Plan  Well.</a:t>
            </a:r>
            <a:br>
              <a:rPr lang="en-ZA" sz="3200" dirty="0"/>
            </a:br>
            <a:r>
              <a:rPr lang="en-ZA" sz="3200" dirty="0"/>
              <a:t>                         Be   Anything.</a:t>
            </a:r>
          </a:p>
        </p:txBody>
      </p:sp>
      <p:sp>
        <p:nvSpPr>
          <p:cNvPr id="20" name="Isosceles Triangle 19" descr="Slide shadow to title box">
            <a:extLst>
              <a:ext uri="{FF2B5EF4-FFF2-40B4-BE49-F238E27FC236}">
                <a16:creationId xmlns:a16="http://schemas.microsoft.com/office/drawing/2014/main" id="{545D50A1-D634-4325-B06C-5450FDF7B818}"/>
              </a:ext>
              <a:ext uri="{C183D7F6-B498-43B3-948B-1728B52AA6E4}">
                <adec:decorative xmlns:adec="http://schemas.microsoft.com/office/drawing/2017/decorative" val="1"/>
              </a:ext>
            </a:extLst>
          </p:cNvPr>
          <p:cNvSpPr/>
          <p:nvPr/>
        </p:nvSpPr>
        <p:spPr>
          <a:xfrm rot="10800000" flipH="1">
            <a:off x="1000837" y="562927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14461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normAutofit fontScale="90000"/>
          </a:bodyPr>
          <a:lstStyle/>
          <a:p>
            <a:pPr>
              <a:lnSpc>
                <a:spcPct val="100000"/>
              </a:lnSpc>
            </a:pPr>
            <a:r>
              <a:rPr lang="en-ZA" dirty="0"/>
              <a:t>Phlebotomy Technician</a:t>
            </a: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128369"/>
            <a:ext cx="5472000" cy="360000"/>
          </a:xfrm>
        </p:spPr>
        <p:txBody>
          <a:bodyPr>
            <a:normAutofit fontScale="85000" lnSpcReduction="20000"/>
          </a:bodyPr>
          <a:lstStyle/>
          <a:p>
            <a:r>
              <a:rPr lang="en-ZA" dirty="0"/>
              <a:t>1 Semester Certificate Program</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1801" y="1752740"/>
            <a:ext cx="5472000" cy="3600000"/>
          </a:xfrm>
        </p:spPr>
        <p:txBody>
          <a:bodyPr>
            <a:normAutofit fontScale="62500" lnSpcReduction="20000"/>
          </a:bodyPr>
          <a:lstStyle/>
          <a:p>
            <a:pPr marL="0" indent="0">
              <a:buNone/>
            </a:pPr>
            <a:r>
              <a:rPr lang="en-ZA" sz="2800" dirty="0"/>
              <a:t>Admission Requirements</a:t>
            </a:r>
          </a:p>
          <a:p>
            <a:r>
              <a:rPr lang="en-ZA" dirty="0"/>
              <a:t>High School diploma or GED/HiSet</a:t>
            </a:r>
          </a:p>
          <a:p>
            <a:r>
              <a:rPr lang="en-US" dirty="0">
                <a:solidFill>
                  <a:prstClr val="black">
                    <a:lumMod val="75000"/>
                    <a:lumOff val="25000"/>
                  </a:prstClr>
                </a:solidFill>
              </a:rPr>
              <a:t>18 ACT score (15 if taken before October 28, 1989) for first time freshman with not college credit hours</a:t>
            </a:r>
            <a:endParaRPr lang="en-ZA" dirty="0"/>
          </a:p>
          <a:p>
            <a:pPr lvl="0"/>
            <a:r>
              <a:rPr lang="en-US" dirty="0">
                <a:solidFill>
                  <a:prstClr val="black">
                    <a:lumMod val="75000"/>
                    <a:lumOff val="25000"/>
                  </a:prstClr>
                </a:solidFill>
              </a:rPr>
              <a:t>16 ACT score (12 if taken before October 28, 1989) with 12 hours college credit (course approved) with a “C” average or better on courses approved by the Phlebotomy program faculty</a:t>
            </a:r>
          </a:p>
          <a:p>
            <a:pPr lvl="0"/>
            <a:r>
              <a:rPr lang="en-US" dirty="0">
                <a:solidFill>
                  <a:prstClr val="black">
                    <a:lumMod val="75000"/>
                    <a:lumOff val="25000"/>
                  </a:prstClr>
                </a:solidFill>
              </a:rPr>
              <a:t>Must be 18 years of age at the start of the program</a:t>
            </a:r>
          </a:p>
          <a:p>
            <a:r>
              <a:rPr lang="en-ZA" dirty="0"/>
              <a:t>Application Period</a:t>
            </a:r>
          </a:p>
          <a:p>
            <a:pPr lvl="1"/>
            <a:r>
              <a:rPr lang="en-ZA" dirty="0"/>
              <a:t>Fall- May 1</a:t>
            </a:r>
            <a:r>
              <a:rPr lang="en-ZA" baseline="30000" dirty="0"/>
              <a:t>st</a:t>
            </a:r>
            <a:r>
              <a:rPr lang="en-ZA" dirty="0"/>
              <a:t> – </a:t>
            </a:r>
            <a:r>
              <a:rPr lang="en-ZA" dirty="0">
                <a:solidFill>
                  <a:srgbClr val="FF0000"/>
                </a:solidFill>
              </a:rPr>
              <a:t>July 1</a:t>
            </a:r>
            <a:r>
              <a:rPr lang="en-ZA" baseline="30000" dirty="0"/>
              <a:t>st</a:t>
            </a:r>
            <a:r>
              <a:rPr lang="en-ZA" dirty="0"/>
              <a:t> </a:t>
            </a:r>
          </a:p>
          <a:p>
            <a:pPr lvl="1"/>
            <a:r>
              <a:rPr lang="en-ZA" dirty="0"/>
              <a:t>Spring- Sept. 1</a:t>
            </a:r>
            <a:r>
              <a:rPr lang="en-ZA" baseline="30000" dirty="0"/>
              <a:t>st</a:t>
            </a:r>
            <a:r>
              <a:rPr lang="en-ZA" dirty="0"/>
              <a:t> – </a:t>
            </a:r>
            <a:r>
              <a:rPr lang="en-ZA" dirty="0">
                <a:solidFill>
                  <a:srgbClr val="FF0000"/>
                </a:solidFill>
              </a:rPr>
              <a:t>Nov. 30</a:t>
            </a:r>
            <a:r>
              <a:rPr lang="en-ZA" baseline="30000" dirty="0">
                <a:solidFill>
                  <a:srgbClr val="FF0000"/>
                </a:solidFill>
              </a:rPr>
              <a:t>th</a:t>
            </a:r>
          </a:p>
          <a:p>
            <a:pPr marL="457200" lvl="1" indent="0">
              <a:buNone/>
            </a:pPr>
            <a:r>
              <a:rPr lang="en-ZA" dirty="0">
                <a:solidFill>
                  <a:srgbClr val="FF0000"/>
                </a:solidFill>
              </a:rPr>
              <a:t> </a:t>
            </a:r>
          </a:p>
        </p:txBody>
      </p:sp>
      <p:pic>
        <p:nvPicPr>
          <p:cNvPr id="14" name="Picture Placeholder 13">
            <a:extLst>
              <a:ext uri="{FF2B5EF4-FFF2-40B4-BE49-F238E27FC236}">
                <a16:creationId xmlns:a16="http://schemas.microsoft.com/office/drawing/2014/main" id="{FEA01CFE-4F0B-CC44-BFE2-2E561B199D1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920767" y="712600"/>
            <a:ext cx="2072098" cy="1344264"/>
          </a:xfrm>
        </p:spPr>
      </p:pic>
      <p:pic>
        <p:nvPicPr>
          <p:cNvPr id="17" name="Picture Placeholder 16">
            <a:extLst>
              <a:ext uri="{FF2B5EF4-FFF2-40B4-BE49-F238E27FC236}">
                <a16:creationId xmlns:a16="http://schemas.microsoft.com/office/drawing/2014/main" id="{893F9275-F9D8-C846-B8BE-3571B6BA9792}"/>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tretch>
            <a:fillRect/>
          </a:stretch>
        </p:blipFill>
        <p:spPr>
          <a:xfrm>
            <a:off x="8208748" y="1752740"/>
            <a:ext cx="2580360" cy="1445480"/>
          </a:xfrm>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ZA" smtClean="0"/>
              <a:pPr/>
              <a:t>10</a:t>
            </a:fld>
            <a:endParaRPr lang="en-ZA" dirty="0"/>
          </a:p>
        </p:txBody>
      </p:sp>
      <p:sp>
        <p:nvSpPr>
          <p:cNvPr id="5" name="TextBox 4"/>
          <p:cNvSpPr txBox="1"/>
          <p:nvPr/>
        </p:nvSpPr>
        <p:spPr>
          <a:xfrm>
            <a:off x="5321196" y="4063203"/>
            <a:ext cx="5908161" cy="1569660"/>
          </a:xfrm>
          <a:prstGeom prst="rect">
            <a:avLst/>
          </a:prstGeom>
          <a:noFill/>
        </p:spPr>
        <p:txBody>
          <a:bodyPr wrap="square" rtlCol="0">
            <a:spAutoFit/>
          </a:bodyPr>
          <a:lstStyle/>
          <a:p>
            <a:r>
              <a:rPr lang="en-US" sz="1200" dirty="0"/>
              <a:t>Phlebotomy is the study or art of drawing blood for diagnosing and treating health problems or for blood donation. People who specialize in this study are called phlebotomy technicians. Phlebotomy technicians work in hospitals, clinics, blood banks, clinical laboratories and diagnostic centers. Phlebotomy technicians play an important role in health care. The primary job of a phlebotomy technician is to take blood samples from patients. This evening course is ideal for health professionals seeking to expand their current skills, for currently employed phlebotomists seeking certification, or for those interested in a profession in laboratory medicine. </a:t>
            </a:r>
          </a:p>
        </p:txBody>
      </p:sp>
      <p:sp>
        <p:nvSpPr>
          <p:cNvPr id="4" name="TextBox 3"/>
          <p:cNvSpPr txBox="1"/>
          <p:nvPr/>
        </p:nvSpPr>
        <p:spPr>
          <a:xfrm>
            <a:off x="880110" y="5840730"/>
            <a:ext cx="3989070" cy="369332"/>
          </a:xfrm>
          <a:prstGeom prst="rect">
            <a:avLst/>
          </a:prstGeom>
          <a:noFill/>
        </p:spPr>
        <p:txBody>
          <a:bodyPr wrap="square" rtlCol="0">
            <a:spAutoFit/>
          </a:bodyPr>
          <a:lstStyle/>
          <a:p>
            <a:r>
              <a:rPr lang="en-US" dirty="0">
                <a:solidFill>
                  <a:srgbClr val="FF0000"/>
                </a:solidFill>
              </a:rPr>
              <a:t>Does not require entrance test</a:t>
            </a:r>
          </a:p>
        </p:txBody>
      </p:sp>
    </p:spTree>
    <p:extLst>
      <p:ext uri="{BB962C8B-B14F-4D97-AF65-F5344CB8AC3E}">
        <p14:creationId xmlns:p14="http://schemas.microsoft.com/office/powerpoint/2010/main" val="12018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77FEC3E-B2FE-9045-8D49-89B1E3D20CB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92188" y="952511"/>
            <a:ext cx="6690002" cy="5244722"/>
          </a:xfrm>
        </p:spPr>
      </p:pic>
      <p:sp>
        <p:nvSpPr>
          <p:cNvPr id="24" name="TextBox 23" descr="Accent piece to title box">
            <a:extLst>
              <a:ext uri="{FF2B5EF4-FFF2-40B4-BE49-F238E27FC236}">
                <a16:creationId xmlns:a16="http://schemas.microsoft.com/office/drawing/2014/main" id="{993B1474-02E3-4509-B5C5-84427653BA68}"/>
              </a:ext>
              <a:ext uri="{C183D7F6-B498-43B3-948B-1728B52AA6E4}">
                <adec:decorative xmlns:adec="http://schemas.microsoft.com/office/drawing/2017/decorative" val="1"/>
              </a:ext>
            </a:extLst>
          </p:cNvPr>
          <p:cNvSpPr txBox="1">
            <a:spLocks/>
          </p:cNvSpPr>
          <p:nvPr/>
        </p:nvSpPr>
        <p:spPr>
          <a:xfrm>
            <a:off x="11387102" y="2928857"/>
            <a:ext cx="804898" cy="3140150"/>
          </a:xfrm>
          <a:custGeom>
            <a:avLst/>
            <a:gdLst>
              <a:gd name="connsiteX0" fmla="*/ 99480 w 804898"/>
              <a:gd name="connsiteY0" fmla="*/ 0 h 3140150"/>
              <a:gd name="connsiteX1" fmla="*/ 804898 w 804898"/>
              <a:gd name="connsiteY1" fmla="*/ 0 h 3140150"/>
              <a:gd name="connsiteX2" fmla="*/ 804898 w 804898"/>
              <a:gd name="connsiteY2" fmla="*/ 357262 h 3140150"/>
              <a:gd name="connsiteX3" fmla="*/ 804898 w 804898"/>
              <a:gd name="connsiteY3" fmla="*/ 2782888 h 3140150"/>
              <a:gd name="connsiteX4" fmla="*/ 804898 w 804898"/>
              <a:gd name="connsiteY4" fmla="*/ 3140150 h 3140150"/>
              <a:gd name="connsiteX5" fmla="*/ 99480 w 804898"/>
              <a:gd name="connsiteY5" fmla="*/ 3140150 h 3140150"/>
              <a:gd name="connsiteX6" fmla="*/ 0 w 804898"/>
              <a:gd name="connsiteY6" fmla="*/ 3013250 h 3140150"/>
              <a:gd name="connsiteX7" fmla="*/ 0 w 804898"/>
              <a:gd name="connsiteY7" fmla="*/ 2655988 h 3140150"/>
              <a:gd name="connsiteX8" fmla="*/ 0 w 804898"/>
              <a:gd name="connsiteY8" fmla="*/ 484162 h 3140150"/>
              <a:gd name="connsiteX9" fmla="*/ 0 w 804898"/>
              <a:gd name="connsiteY9" fmla="*/ 126900 h 3140150"/>
              <a:gd name="connsiteX10" fmla="*/ 99480 w 804898"/>
              <a:gd name="connsiteY10" fmla="*/ 0 h 314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898" h="3140150">
                <a:moveTo>
                  <a:pt x="99480" y="0"/>
                </a:moveTo>
                <a:lnTo>
                  <a:pt x="804898" y="0"/>
                </a:lnTo>
                <a:lnTo>
                  <a:pt x="804898" y="357262"/>
                </a:lnTo>
                <a:lnTo>
                  <a:pt x="804898" y="2782888"/>
                </a:lnTo>
                <a:lnTo>
                  <a:pt x="804898" y="3140150"/>
                </a:lnTo>
                <a:lnTo>
                  <a:pt x="99480" y="3140150"/>
                </a:lnTo>
                <a:cubicBezTo>
                  <a:pt x="44539" y="3140150"/>
                  <a:pt x="0" y="3083334"/>
                  <a:pt x="0" y="3013250"/>
                </a:cubicBezTo>
                <a:lnTo>
                  <a:pt x="0" y="2655988"/>
                </a:lnTo>
                <a:lnTo>
                  <a:pt x="0" y="484162"/>
                </a:lnTo>
                <a:lnTo>
                  <a:pt x="0" y="126900"/>
                </a:lnTo>
                <a:cubicBezTo>
                  <a:pt x="0" y="56816"/>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p>
        </p:txBody>
      </p:sp>
      <p:sp>
        <p:nvSpPr>
          <p:cNvPr id="18" name="Isosceles Triangle 17" descr="Shadow for title box">
            <a:extLst>
              <a:ext uri="{FF2B5EF4-FFF2-40B4-BE49-F238E27FC236}">
                <a16:creationId xmlns:a16="http://schemas.microsoft.com/office/drawing/2014/main" id="{FAB4748B-F532-4C70-827A-5FEA8C084327}"/>
              </a:ext>
              <a:ext uri="{C183D7F6-B498-43B3-948B-1728B52AA6E4}">
                <adec:decorative xmlns:adec="http://schemas.microsoft.com/office/drawing/2017/decorative" val="1"/>
              </a:ext>
            </a:extLst>
          </p:cNvPr>
          <p:cNvSpPr/>
          <p:nvPr/>
        </p:nvSpPr>
        <p:spPr>
          <a:xfrm rot="10800000">
            <a:off x="11391864" y="5548307"/>
            <a:ext cx="450092"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7382190" y="2401467"/>
            <a:ext cx="4459766" cy="3146839"/>
          </a:xfrm>
        </p:spPr>
        <p:txBody>
          <a:bodyPr/>
          <a:lstStyle/>
          <a:p>
            <a:r>
              <a:rPr lang="en-ZA" dirty="0"/>
              <a:t>Nursing</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7616410" y="3648803"/>
            <a:ext cx="4000500" cy="997905"/>
          </a:xfrm>
        </p:spPr>
        <p:txBody>
          <a:bodyPr>
            <a:normAutofit fontScale="92500" lnSpcReduction="10000"/>
          </a:bodyPr>
          <a:lstStyle/>
          <a:p>
            <a:r>
              <a:rPr lang="en-ZA" dirty="0"/>
              <a:t>Associate Degree Nursing</a:t>
            </a:r>
          </a:p>
          <a:p>
            <a:r>
              <a:rPr lang="en-ZA" dirty="0"/>
              <a:t>Practical Nursing</a:t>
            </a:r>
          </a:p>
          <a:p>
            <a:r>
              <a:rPr lang="en-ZA" dirty="0"/>
              <a:t>Health Care Assistant</a:t>
            </a:r>
          </a:p>
        </p:txBody>
      </p:sp>
      <p:sp>
        <p:nvSpPr>
          <p:cNvPr id="15" name="Freeform 5" descr="Accent block">
            <a:extLst>
              <a:ext uri="{FF2B5EF4-FFF2-40B4-BE49-F238E27FC236}">
                <a16:creationId xmlns:a16="http://schemas.microsoft.com/office/drawing/2014/main" id="{7746F873-A4ED-4E4C-BB89-CA0FBB9E9582}"/>
              </a:ext>
              <a:ext uri="{C183D7F6-B498-43B3-948B-1728B52AA6E4}">
                <adec:decorative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a:lstStyle/>
          <a:p>
            <a:fld id="{19B51A1E-902D-48AF-9020-955120F399B6}" type="slidenum">
              <a:rPr lang="en-ZA" smtClean="0"/>
              <a:pPr/>
              <a:t>11</a:t>
            </a:fld>
            <a:endParaRPr lang="en-ZA" dirty="0"/>
          </a:p>
        </p:txBody>
      </p:sp>
    </p:spTree>
    <p:extLst>
      <p:ext uri="{BB962C8B-B14F-4D97-AF65-F5344CB8AC3E}">
        <p14:creationId xmlns:p14="http://schemas.microsoft.com/office/powerpoint/2010/main" val="147929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br>
              <a:rPr lang="en-ZA" dirty="0"/>
            </a:br>
            <a:r>
              <a:rPr lang="en-ZA" dirty="0"/>
              <a:t>Associate Degree Nursing</a:t>
            </a:r>
            <a:br>
              <a:rPr lang="en-ZA" dirty="0"/>
            </a:br>
            <a:endParaRPr lang="en-ZA" dirty="0"/>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normAutofit fontScale="85000" lnSpcReduction="20000"/>
          </a:bodyPr>
          <a:lstStyle/>
          <a:p>
            <a:r>
              <a:rPr lang="en-ZA" dirty="0"/>
              <a:t>2 Year AAS Degree Program</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40560" y="1870200"/>
            <a:ext cx="5472000" cy="3600000"/>
          </a:xfrm>
        </p:spPr>
        <p:txBody>
          <a:bodyPr>
            <a:normAutofit fontScale="55000" lnSpcReduction="20000"/>
          </a:bodyPr>
          <a:lstStyle/>
          <a:p>
            <a:pPr marL="0" indent="0">
              <a:buNone/>
            </a:pPr>
            <a:r>
              <a:rPr lang="en-ZA" sz="2800" dirty="0"/>
              <a:t>Admission Requirements</a:t>
            </a:r>
          </a:p>
          <a:p>
            <a:r>
              <a:rPr lang="en-US" dirty="0"/>
              <a:t>18 ACT score (15 if taken before October 28, 1989) for first time freshman with not college credit hours</a:t>
            </a:r>
          </a:p>
          <a:p>
            <a:r>
              <a:rPr lang="en-US" dirty="0"/>
              <a:t>16 ACT score (12 if taken before October 28, 1989) with 12 hours college credit (course approved) with a 2.5 GPA or better on courses that are approved by the college.</a:t>
            </a:r>
          </a:p>
          <a:p>
            <a:r>
              <a:rPr lang="en-ZA" dirty="0"/>
              <a:t>Completion of A&amp;P 1 and 2 (lecture and lab) with “C” or better within the last 5 years </a:t>
            </a:r>
            <a:r>
              <a:rPr lang="en-ZA" b="1" dirty="0"/>
              <a:t>prior to admission </a:t>
            </a:r>
          </a:p>
          <a:p>
            <a:r>
              <a:rPr lang="en-US" dirty="0"/>
              <a:t>Must be 18 years of age at the start of the program</a:t>
            </a:r>
            <a:endParaRPr lang="en-ZA" b="1" dirty="0"/>
          </a:p>
          <a:p>
            <a:r>
              <a:rPr lang="en-US" dirty="0"/>
              <a:t>Entrance Test within 18 months of application deadline. Can only be taken 2 times 45 days apart during the application year if you submit testing taken at any other time the score will not be accepted</a:t>
            </a:r>
          </a:p>
          <a:p>
            <a:r>
              <a:rPr lang="en-ZA" dirty="0"/>
              <a:t>Application Period-November- </a:t>
            </a:r>
            <a:r>
              <a:rPr lang="en-ZA" dirty="0">
                <a:solidFill>
                  <a:srgbClr val="FF0000"/>
                </a:solidFill>
              </a:rPr>
              <a:t>March 1st</a:t>
            </a:r>
          </a:p>
        </p:txBody>
      </p:sp>
      <p:pic>
        <p:nvPicPr>
          <p:cNvPr id="9" name="Picture Placeholder 8">
            <a:extLst>
              <a:ext uri="{FF2B5EF4-FFF2-40B4-BE49-F238E27FC236}">
                <a16:creationId xmlns:a16="http://schemas.microsoft.com/office/drawing/2014/main" id="{52FD3342-E198-5348-9EE9-579E8FFF9DD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698319" y="1226961"/>
            <a:ext cx="4904790" cy="3269860"/>
          </a:xfrm>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12</a:t>
            </a:fld>
            <a:endParaRPr lang="en-ZA" dirty="0"/>
          </a:p>
        </p:txBody>
      </p:sp>
      <p:sp>
        <p:nvSpPr>
          <p:cNvPr id="5" name="TextBox 4"/>
          <p:cNvSpPr txBox="1"/>
          <p:nvPr/>
        </p:nvSpPr>
        <p:spPr>
          <a:xfrm>
            <a:off x="5048251" y="5292436"/>
            <a:ext cx="6777989" cy="1384995"/>
          </a:xfrm>
          <a:prstGeom prst="rect">
            <a:avLst/>
          </a:prstGeom>
          <a:noFill/>
        </p:spPr>
        <p:txBody>
          <a:bodyPr wrap="square" rtlCol="0">
            <a:spAutoFit/>
          </a:bodyPr>
          <a:lstStyle/>
          <a:p>
            <a:r>
              <a:rPr lang="en-US" sz="1200" dirty="0"/>
              <a:t>The Associate Degree Nursing Program prepares nurses at the basic level of entry for professional nursing practice. The curriculum is designed to prepare graduates to practice safe, effective nursing and function as team members after passing the National Council Licensing Examination for RNs (NCLEX-RN®). A registered nurse means that a person has graduated from an approved nursing program, passed the NCLEX-RN® examination, and is licensed by the state. The nurse practices within the legal and ethical rules and regulations established by the Mississippi Board of Nursing as determined by the Mississippi Nursing Practice Law (Nurse Practice Act).</a:t>
            </a:r>
          </a:p>
        </p:txBody>
      </p:sp>
    </p:spTree>
    <p:extLst>
      <p:ext uri="{BB962C8B-B14F-4D97-AF65-F5344CB8AC3E}">
        <p14:creationId xmlns:p14="http://schemas.microsoft.com/office/powerpoint/2010/main" val="401895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br>
              <a:rPr lang="en-ZA" dirty="0"/>
            </a:br>
            <a:r>
              <a:rPr lang="en-ZA" dirty="0"/>
              <a:t>Practical Nursing</a:t>
            </a:r>
            <a:br>
              <a:rPr lang="en-ZA" dirty="0"/>
            </a:br>
            <a:endParaRPr lang="en-ZA" dirty="0"/>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normAutofit fontScale="85000" lnSpcReduction="20000"/>
          </a:bodyPr>
          <a:lstStyle/>
          <a:p>
            <a:r>
              <a:rPr lang="en-ZA" dirty="0"/>
              <a:t>1 Year Certificate Program</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40560" y="1870200"/>
            <a:ext cx="5472000" cy="3600000"/>
          </a:xfrm>
        </p:spPr>
        <p:txBody>
          <a:bodyPr>
            <a:normAutofit fontScale="77500" lnSpcReduction="20000"/>
          </a:bodyPr>
          <a:lstStyle/>
          <a:p>
            <a:pPr marL="0" indent="0">
              <a:buNone/>
            </a:pPr>
            <a:r>
              <a:rPr lang="en-ZA" sz="2800" dirty="0"/>
              <a:t>Admission Requirements</a:t>
            </a:r>
          </a:p>
          <a:p>
            <a:r>
              <a:rPr lang="en-US" dirty="0">
                <a:solidFill>
                  <a:schemeClr val="tx1"/>
                </a:solidFill>
              </a:rPr>
              <a:t>16 ACT score </a:t>
            </a:r>
            <a:r>
              <a:rPr lang="en-US" dirty="0"/>
              <a:t>(12 if taken before October 28, 1989) </a:t>
            </a:r>
          </a:p>
          <a:p>
            <a:r>
              <a:rPr lang="en-US" dirty="0"/>
              <a:t>Entrance Test within 18 months of application deadline. Can only be taken 2 times 45 days apart during the application year if you submit testing taken at any other time the score will not be accepted</a:t>
            </a:r>
          </a:p>
          <a:p>
            <a:r>
              <a:rPr lang="en-US" dirty="0"/>
              <a:t>Must be 18 years of age at the start of the program</a:t>
            </a:r>
          </a:p>
          <a:p>
            <a:r>
              <a:rPr lang="en-ZA" dirty="0"/>
              <a:t>Application Period-November- </a:t>
            </a:r>
            <a:r>
              <a:rPr lang="en-ZA" dirty="0">
                <a:solidFill>
                  <a:srgbClr val="FF0000"/>
                </a:solidFill>
              </a:rPr>
              <a:t>April 1st</a:t>
            </a:r>
          </a:p>
        </p:txBody>
      </p:sp>
      <p:pic>
        <p:nvPicPr>
          <p:cNvPr id="9" name="Picture Placeholder 8">
            <a:extLst>
              <a:ext uri="{FF2B5EF4-FFF2-40B4-BE49-F238E27FC236}">
                <a16:creationId xmlns:a16="http://schemas.microsoft.com/office/drawing/2014/main" id="{52FD3342-E198-5348-9EE9-579E8FFF9DD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420690" y="1008000"/>
            <a:ext cx="4904790" cy="3237161"/>
          </a:xfrm>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13</a:t>
            </a:fld>
            <a:endParaRPr lang="en-ZA" dirty="0"/>
          </a:p>
        </p:txBody>
      </p:sp>
      <p:sp>
        <p:nvSpPr>
          <p:cNvPr id="5" name="TextBox 4"/>
          <p:cNvSpPr txBox="1"/>
          <p:nvPr/>
        </p:nvSpPr>
        <p:spPr>
          <a:xfrm>
            <a:off x="4704285" y="5151328"/>
            <a:ext cx="6649515" cy="1015663"/>
          </a:xfrm>
          <a:prstGeom prst="rect">
            <a:avLst/>
          </a:prstGeom>
          <a:noFill/>
        </p:spPr>
        <p:txBody>
          <a:bodyPr wrap="square" rtlCol="0">
            <a:spAutoFit/>
          </a:bodyPr>
          <a:lstStyle/>
          <a:p>
            <a:r>
              <a:rPr lang="en-US" sz="1200" dirty="0"/>
              <a:t>The MDCC Practical Nursing (PN) Program is a three-semester program that prepares graduates with the knowledge and skills needed to meet the expanding health care needs of the community. Graduates of the program are awarded a certificate and are eligible to write the National Council Licensure Examination for Practical Nurses (NCLEX-PN®). Graduates must apply to the Mississippi Board of Nursing for licensure to practice as a Licensed Practical Nurse in the State of Mississippi.</a:t>
            </a:r>
          </a:p>
        </p:txBody>
      </p:sp>
    </p:spTree>
    <p:extLst>
      <p:ext uri="{BB962C8B-B14F-4D97-AF65-F5344CB8AC3E}">
        <p14:creationId xmlns:p14="http://schemas.microsoft.com/office/powerpoint/2010/main" val="73932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br>
              <a:rPr lang="en-ZA" dirty="0"/>
            </a:br>
            <a:r>
              <a:rPr lang="en-ZA" dirty="0"/>
              <a:t>Health Care Assistant</a:t>
            </a:r>
            <a:br>
              <a:rPr lang="en-ZA" dirty="0"/>
            </a:br>
            <a:endParaRPr lang="en-ZA" dirty="0"/>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normAutofit fontScale="25000" lnSpcReduction="20000"/>
          </a:bodyPr>
          <a:lstStyle/>
          <a:p>
            <a:r>
              <a:rPr lang="en-ZA" sz="5600" dirty="0"/>
              <a:t>1 Semester Certificate Program</a:t>
            </a:r>
          </a:p>
          <a:p>
            <a:r>
              <a:rPr lang="en-ZA" sz="5600" dirty="0"/>
              <a:t>Classes are held at GHEC (Greenville), Golden Age Nursing Home (Greenwood), MDCC Main Campus (Moorhead)</a:t>
            </a:r>
          </a:p>
          <a:p>
            <a:endParaRPr lang="en-ZA" dirty="0"/>
          </a:p>
          <a:p>
            <a:endParaRPr lang="en-ZA" dirty="0"/>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1801" y="2193365"/>
            <a:ext cx="5472000" cy="3600000"/>
          </a:xfrm>
        </p:spPr>
        <p:txBody>
          <a:bodyPr>
            <a:normAutofit fontScale="70000" lnSpcReduction="20000"/>
          </a:bodyPr>
          <a:lstStyle/>
          <a:p>
            <a:pPr marL="0" indent="0">
              <a:buNone/>
            </a:pPr>
            <a:r>
              <a:rPr lang="en-ZA" sz="2800" dirty="0"/>
              <a:t>Admission Requirements</a:t>
            </a:r>
          </a:p>
          <a:p>
            <a:r>
              <a:rPr lang="en-US" dirty="0"/>
              <a:t>Be a high school graduate or have a satisfactory High School Equivalency score (GED or </a:t>
            </a:r>
            <a:r>
              <a:rPr lang="en-US" dirty="0" err="1"/>
              <a:t>HiSET</a:t>
            </a:r>
            <a:r>
              <a:rPr lang="en-US" dirty="0"/>
              <a:t>) OR be currently enrolled in the MDCC </a:t>
            </a:r>
            <a:r>
              <a:rPr lang="en-US" dirty="0" err="1">
                <a:solidFill>
                  <a:schemeClr val="tx1"/>
                </a:solidFill>
              </a:rPr>
              <a:t>MiBest</a:t>
            </a:r>
            <a:r>
              <a:rPr lang="en-US" dirty="0"/>
              <a:t> program</a:t>
            </a:r>
          </a:p>
          <a:p>
            <a:r>
              <a:rPr lang="en-ZA" dirty="0">
                <a:solidFill>
                  <a:schemeClr val="tx1"/>
                </a:solidFill>
              </a:rPr>
              <a:t>14 ACT score</a:t>
            </a:r>
            <a:r>
              <a:rPr lang="en-US" dirty="0">
                <a:solidFill>
                  <a:schemeClr val="tx1"/>
                </a:solidFill>
              </a:rPr>
              <a:t>(9 or 10 if taken before October 28, 1989) </a:t>
            </a:r>
            <a:r>
              <a:rPr lang="en-ZA" dirty="0">
                <a:solidFill>
                  <a:schemeClr val="tx1"/>
                </a:solidFill>
              </a:rPr>
              <a:t>or 14 </a:t>
            </a:r>
            <a:r>
              <a:rPr lang="en-ZA" dirty="0" err="1">
                <a:solidFill>
                  <a:schemeClr val="tx1"/>
                </a:solidFill>
              </a:rPr>
              <a:t>Accuplacer</a:t>
            </a:r>
            <a:r>
              <a:rPr lang="en-ZA" dirty="0">
                <a:solidFill>
                  <a:schemeClr val="tx1"/>
                </a:solidFill>
              </a:rPr>
              <a:t> score</a:t>
            </a:r>
          </a:p>
          <a:p>
            <a:r>
              <a:rPr lang="en-ZA" dirty="0"/>
              <a:t>Application Period</a:t>
            </a:r>
          </a:p>
          <a:p>
            <a:pPr lvl="1"/>
            <a:r>
              <a:rPr lang="en-ZA" dirty="0"/>
              <a:t>Fall- May 1</a:t>
            </a:r>
            <a:r>
              <a:rPr lang="en-ZA" baseline="30000" dirty="0"/>
              <a:t>st</a:t>
            </a:r>
            <a:r>
              <a:rPr lang="en-ZA" dirty="0"/>
              <a:t> – July 1</a:t>
            </a:r>
            <a:r>
              <a:rPr lang="en-ZA" baseline="30000" dirty="0"/>
              <a:t>st</a:t>
            </a:r>
            <a:r>
              <a:rPr lang="en-ZA" dirty="0"/>
              <a:t> </a:t>
            </a:r>
          </a:p>
          <a:p>
            <a:pPr lvl="1"/>
            <a:r>
              <a:rPr lang="en-ZA" dirty="0"/>
              <a:t>Spring- Sept. 1</a:t>
            </a:r>
            <a:r>
              <a:rPr lang="en-ZA" baseline="30000" dirty="0"/>
              <a:t>st</a:t>
            </a:r>
            <a:r>
              <a:rPr lang="en-ZA" dirty="0"/>
              <a:t> – Nov. 1</a:t>
            </a:r>
            <a:r>
              <a:rPr lang="en-ZA" baseline="30000" dirty="0"/>
              <a:t>st</a:t>
            </a:r>
            <a:r>
              <a:rPr lang="en-ZA" dirty="0"/>
              <a:t> </a:t>
            </a:r>
          </a:p>
          <a:p>
            <a:pPr marL="266700" lvl="1" indent="0">
              <a:buNone/>
            </a:pPr>
            <a:r>
              <a:rPr lang="en-US" i="1" dirty="0"/>
              <a:t>*</a:t>
            </a:r>
            <a:r>
              <a:rPr lang="en-US" sz="1400" i="1" dirty="0">
                <a:solidFill>
                  <a:srgbClr val="FF0000"/>
                </a:solidFill>
              </a:rPr>
              <a:t>The Health Care Assistant program at MDCC may allow up to 15% admission for high-risk students (students who do not meet admission criteria).</a:t>
            </a:r>
          </a:p>
          <a:p>
            <a:pPr marL="266700" lvl="1" indent="0">
              <a:buNone/>
            </a:pPr>
            <a:endParaRPr lang="en-US" sz="1400" i="1" dirty="0">
              <a:solidFill>
                <a:srgbClr val="FF0000"/>
              </a:solidFill>
            </a:endParaRPr>
          </a:p>
          <a:p>
            <a:pPr marL="266700" lvl="1" indent="0">
              <a:buNone/>
            </a:pPr>
            <a:r>
              <a:rPr lang="en-US" sz="2300" dirty="0">
                <a:solidFill>
                  <a:srgbClr val="FF0000"/>
                </a:solidFill>
              </a:rPr>
              <a:t>Does not require an Entrance Test</a:t>
            </a:r>
          </a:p>
          <a:p>
            <a:pPr marL="266700" lvl="1" indent="0">
              <a:buNone/>
            </a:pPr>
            <a:endParaRPr lang="en-ZA" dirty="0"/>
          </a:p>
        </p:txBody>
      </p:sp>
      <p:pic>
        <p:nvPicPr>
          <p:cNvPr id="9" name="Picture Placeholder 8">
            <a:extLst>
              <a:ext uri="{FF2B5EF4-FFF2-40B4-BE49-F238E27FC236}">
                <a16:creationId xmlns:a16="http://schemas.microsoft.com/office/drawing/2014/main" id="{52FD3342-E198-5348-9EE9-579E8FFF9DD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864895" y="1008000"/>
            <a:ext cx="4016380" cy="3237161"/>
          </a:xfrm>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pPr/>
              <a:t>14</a:t>
            </a:fld>
            <a:endParaRPr lang="en-ZA" dirty="0"/>
          </a:p>
        </p:txBody>
      </p:sp>
      <p:sp>
        <p:nvSpPr>
          <p:cNvPr id="5" name="TextBox 4"/>
          <p:cNvSpPr txBox="1"/>
          <p:nvPr/>
        </p:nvSpPr>
        <p:spPr>
          <a:xfrm>
            <a:off x="4946739" y="5477102"/>
            <a:ext cx="6649515" cy="1200329"/>
          </a:xfrm>
          <a:prstGeom prst="rect">
            <a:avLst/>
          </a:prstGeom>
          <a:noFill/>
        </p:spPr>
        <p:txBody>
          <a:bodyPr wrap="square" rtlCol="0">
            <a:spAutoFit/>
          </a:bodyPr>
          <a:lstStyle/>
          <a:p>
            <a:r>
              <a:rPr lang="en-US" sz="1200" dirty="0"/>
              <a:t>The Health Care Assistant program prepares the individual to assist in providing health care as a member of the health care team under the direction of a health care professional. The health care assistant works under the supervision of RN's, LPN's, and other medical personnel. The assistant may work in a variety of settings including, but not limited to, nursing homes or long term care, personal care facilities, hospitals, home health agencies, and private homes. Upon successful completion of the curriculum, students are eligible to sit for the National Nurse Aide Assessment Program Examination. </a:t>
            </a:r>
          </a:p>
        </p:txBody>
      </p:sp>
    </p:spTree>
    <p:extLst>
      <p:ext uri="{BB962C8B-B14F-4D97-AF65-F5344CB8AC3E}">
        <p14:creationId xmlns:p14="http://schemas.microsoft.com/office/powerpoint/2010/main" val="214516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C4330FBA-FEA8-B941-8864-B3DEDDE8040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184228" y="0"/>
            <a:ext cx="10287000" cy="6858000"/>
          </a:xfrm>
        </p:spPr>
      </p:pic>
      <p:sp>
        <p:nvSpPr>
          <p:cNvPr id="38" name="TextBox 37" descr="Accent to title block">
            <a:extLst>
              <a:ext uri="{FF2B5EF4-FFF2-40B4-BE49-F238E27FC236}">
                <a16:creationId xmlns:a16="http://schemas.microsoft.com/office/drawing/2014/main" id="{B231FB9C-F234-41D0-A4CE-8C29A5F2F553}"/>
              </a:ext>
              <a:ext uri="{C183D7F6-B498-43B3-948B-1728B52AA6E4}">
                <adec:decorative xmlns:adec="http://schemas.microsoft.com/office/drawing/2017/decorative" val="1"/>
              </a:ext>
            </a:extLst>
          </p:cNvPr>
          <p:cNvSpPr txBox="1">
            <a:spLocks/>
          </p:cNvSpPr>
          <p:nvPr/>
        </p:nvSpPr>
        <p:spPr>
          <a:xfrm>
            <a:off x="11354303" y="3842399"/>
            <a:ext cx="846997"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ZA" dirty="0">
              <a:solidFill>
                <a:srgbClr val="FFFFFF">
                  <a:lumMod val="95000"/>
                </a:srgbClr>
              </a:solidFill>
            </a:endParaRPr>
          </a:p>
        </p:txBody>
      </p:sp>
      <p:sp>
        <p:nvSpPr>
          <p:cNvPr id="35" name="Isosceles Triangle 34" descr="Shadow to title block">
            <a:extLst>
              <a:ext uri="{FF2B5EF4-FFF2-40B4-BE49-F238E27FC236}">
                <a16:creationId xmlns:a16="http://schemas.microsoft.com/office/drawing/2014/main" id="{FE193317-B8BD-46CA-B0A6-8A7511B086D9}"/>
              </a:ext>
              <a:ext uri="{C183D7F6-B498-43B3-948B-1728B52AA6E4}">
                <adec:decorative xmlns:adec="http://schemas.microsoft.com/office/drawing/2017/decorative" val="1"/>
              </a:ext>
            </a:extLst>
          </p:cNvPr>
          <p:cNvSpPr/>
          <p:nvPr/>
        </p:nvSpPr>
        <p:spPr>
          <a:xfrm rot="10800000">
            <a:off x="11359065" y="5556894"/>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33" name="Freeform 5" descr="Hollow accent block">
            <a:extLst>
              <a:ext uri="{FF2B5EF4-FFF2-40B4-BE49-F238E27FC236}">
                <a16:creationId xmlns:a16="http://schemas.microsoft.com/office/drawing/2014/main" id="{8186FEAF-6E1E-4258-94C3-5C589D4B5ADE}"/>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0" name="Title 19">
            <a:extLst>
              <a:ext uri="{FF2B5EF4-FFF2-40B4-BE49-F238E27FC236}">
                <a16:creationId xmlns:a16="http://schemas.microsoft.com/office/drawing/2014/main" id="{7C11A64B-7EA5-442C-8405-73273A5331D1}"/>
              </a:ext>
            </a:extLst>
          </p:cNvPr>
          <p:cNvSpPr>
            <a:spLocks noGrp="1"/>
          </p:cNvSpPr>
          <p:nvPr>
            <p:ph type="ctrTitle"/>
          </p:nvPr>
        </p:nvSpPr>
        <p:spPr>
          <a:xfrm>
            <a:off x="7425293" y="2834640"/>
            <a:ext cx="4459766" cy="2921924"/>
          </a:xfrm>
        </p:spPr>
        <p:txBody>
          <a:bodyPr/>
          <a:lstStyle/>
          <a:p>
            <a:r>
              <a:rPr lang="en-ZA" sz="3200" dirty="0"/>
              <a:t>Health  Science </a:t>
            </a:r>
            <a:br>
              <a:rPr lang="en-ZA" sz="3200" dirty="0"/>
            </a:br>
            <a:r>
              <a:rPr lang="en-ZA" sz="3200" dirty="0"/>
              <a:t>Applications Process</a:t>
            </a:r>
            <a:br>
              <a:rPr lang="en-ZA" sz="3200" dirty="0"/>
            </a:br>
            <a:endParaRPr lang="en-ZA" sz="1800" dirty="0"/>
          </a:p>
        </p:txBody>
      </p:sp>
    </p:spTree>
    <p:extLst>
      <p:ext uri="{BB962C8B-B14F-4D97-AF65-F5344CB8AC3E}">
        <p14:creationId xmlns:p14="http://schemas.microsoft.com/office/powerpoint/2010/main" val="270728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288606" y="1339617"/>
            <a:ext cx="5472000" cy="3600000"/>
          </a:xfrm>
        </p:spPr>
        <p:txBody>
          <a:bodyPr/>
          <a:lstStyle/>
          <a:p>
            <a:pPr marL="0" indent="0">
              <a:buNone/>
            </a:pPr>
            <a:r>
              <a:rPr lang="en-ZA" sz="2800" dirty="0"/>
              <a:t>March 1st</a:t>
            </a:r>
          </a:p>
          <a:p>
            <a:r>
              <a:rPr lang="en-US" dirty="0"/>
              <a:t>Associate Degree Nursing</a:t>
            </a:r>
          </a:p>
          <a:p>
            <a:r>
              <a:rPr lang="en-US" dirty="0"/>
              <a:t>Dental Hygiene Technology</a:t>
            </a:r>
          </a:p>
          <a:p>
            <a:r>
              <a:rPr lang="en-ZA" dirty="0"/>
              <a:t>Physical Therapist Assistant</a:t>
            </a:r>
          </a:p>
          <a:p>
            <a:pPr marL="0" indent="0">
              <a:buNone/>
            </a:pPr>
            <a:r>
              <a:rPr lang="en-ZA" sz="2800" dirty="0"/>
              <a:t>April 1</a:t>
            </a:r>
            <a:r>
              <a:rPr lang="en-ZA" sz="2800" baseline="30000" dirty="0"/>
              <a:t>st</a:t>
            </a:r>
            <a:endParaRPr lang="en-ZA" sz="2800" dirty="0"/>
          </a:p>
          <a:p>
            <a:r>
              <a:rPr lang="en-ZA" dirty="0"/>
              <a:t>Practical Nursing</a:t>
            </a:r>
          </a:p>
          <a:p>
            <a:r>
              <a:rPr lang="en-ZA" dirty="0"/>
              <a:t>Medical Laboratory Technology</a:t>
            </a:r>
          </a:p>
          <a:p>
            <a:r>
              <a:rPr lang="en-ZA" dirty="0"/>
              <a:t>Radiologic Technology</a:t>
            </a:r>
          </a:p>
          <a:p>
            <a:pPr marL="0" indent="0">
              <a:buNone/>
            </a:pPr>
            <a:r>
              <a:rPr lang="en-ZA" sz="2800" dirty="0"/>
              <a:t> HCA and Phlebotomy</a:t>
            </a:r>
          </a:p>
          <a:p>
            <a:pPr lvl="1"/>
            <a:r>
              <a:rPr lang="en-ZA" dirty="0"/>
              <a:t> Fall-July 1</a:t>
            </a:r>
            <a:r>
              <a:rPr lang="en-ZA" baseline="30000" dirty="0"/>
              <a:t>st</a:t>
            </a:r>
            <a:r>
              <a:rPr lang="en-ZA" dirty="0"/>
              <a:t> </a:t>
            </a:r>
          </a:p>
          <a:p>
            <a:pPr lvl="1"/>
            <a:r>
              <a:rPr lang="en-ZA" dirty="0"/>
              <a:t>Spring- Nov. 30</a:t>
            </a:r>
            <a:r>
              <a:rPr lang="en-ZA" baseline="30000" dirty="0"/>
              <a:t>th</a:t>
            </a:r>
            <a:r>
              <a:rPr lang="en-ZA" dirty="0"/>
              <a:t> </a:t>
            </a:r>
          </a:p>
          <a:p>
            <a:pPr lvl="1"/>
            <a:r>
              <a:rPr lang="en-ZA" dirty="0"/>
              <a:t>Summer-May 16</a:t>
            </a:r>
            <a:r>
              <a:rPr lang="en-ZA" baseline="30000" dirty="0"/>
              <a:t>th</a:t>
            </a:r>
            <a:r>
              <a:rPr lang="en-ZA" dirty="0"/>
              <a:t> (HCA Only)</a:t>
            </a:r>
          </a:p>
          <a:p>
            <a:pPr marL="0" indent="0">
              <a:buNone/>
            </a:pPr>
            <a:endParaRPr lang="en-ZA" dirty="0"/>
          </a:p>
          <a:p>
            <a:pPr marL="0" indent="0">
              <a:buNone/>
            </a:pPr>
            <a:endParaRPr lang="en-ZA"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ZA" smtClean="0">
                <a:solidFill>
                  <a:srgbClr val="FFFFFF"/>
                </a:solidFill>
              </a:rPr>
              <a:pPr/>
              <a:t>16</a:t>
            </a:fld>
            <a:endParaRPr lang="en-ZA" dirty="0">
              <a:solidFill>
                <a:srgbClr val="FFFFFF"/>
              </a:solidFill>
            </a:endParaRPr>
          </a:p>
        </p:txBody>
      </p:sp>
      <p:sp>
        <p:nvSpPr>
          <p:cNvPr id="5" name="TextBox 4"/>
          <p:cNvSpPr txBox="1"/>
          <p:nvPr/>
        </p:nvSpPr>
        <p:spPr>
          <a:xfrm>
            <a:off x="1771895" y="6092656"/>
            <a:ext cx="6828213" cy="584775"/>
          </a:xfrm>
          <a:prstGeom prst="rect">
            <a:avLst/>
          </a:prstGeom>
          <a:noFill/>
        </p:spPr>
        <p:txBody>
          <a:bodyPr wrap="square" rtlCol="0">
            <a:spAutoFit/>
          </a:bodyPr>
          <a:lstStyle/>
          <a:p>
            <a:r>
              <a:rPr lang="en-US" sz="1600" dirty="0">
                <a:solidFill>
                  <a:prstClr val="black"/>
                </a:solidFill>
              </a:rPr>
              <a:t>Visit the MDCC website at </a:t>
            </a:r>
            <a:r>
              <a:rPr lang="en-US" sz="1600" dirty="0">
                <a:solidFill>
                  <a:prstClr val="black"/>
                </a:solidFill>
                <a:hlinkClick r:id="rId2"/>
              </a:rPr>
              <a:t>www.msdelta.edu</a:t>
            </a:r>
            <a:r>
              <a:rPr lang="en-US" sz="1600" dirty="0">
                <a:solidFill>
                  <a:prstClr val="black"/>
                </a:solidFill>
              </a:rPr>
              <a:t> to apply for college admission and obtain your application packet</a:t>
            </a:r>
          </a:p>
        </p:txBody>
      </p:sp>
      <p:sp>
        <p:nvSpPr>
          <p:cNvPr id="7" name="Title 6"/>
          <p:cNvSpPr>
            <a:spLocks noGrp="1"/>
          </p:cNvSpPr>
          <p:nvPr>
            <p:ph type="title"/>
          </p:nvPr>
        </p:nvSpPr>
        <p:spPr>
          <a:xfrm>
            <a:off x="432000" y="661857"/>
            <a:ext cx="5472000" cy="432000"/>
          </a:xfrm>
        </p:spPr>
        <p:txBody>
          <a:bodyPr/>
          <a:lstStyle/>
          <a:p>
            <a:r>
              <a:rPr lang="en-US" dirty="0"/>
              <a:t>Application Deadlines</a:t>
            </a:r>
          </a:p>
        </p:txBody>
      </p:sp>
      <p:pic>
        <p:nvPicPr>
          <p:cNvPr id="2" name="Picture 1" descr="MDCC - Health Sciences - Google Chrome"/>
          <p:cNvPicPr>
            <a:picLocks noChangeAspect="1"/>
          </p:cNvPicPr>
          <p:nvPr/>
        </p:nvPicPr>
        <p:blipFill rotWithShape="1">
          <a:blip r:embed="rId3">
            <a:extLst>
              <a:ext uri="{28A0092B-C50C-407E-A947-70E740481C1C}">
                <a14:useLocalDpi xmlns:a14="http://schemas.microsoft.com/office/drawing/2010/main" val="0"/>
              </a:ext>
            </a:extLst>
          </a:blip>
          <a:srcRect l="12017" r="11108"/>
          <a:stretch/>
        </p:blipFill>
        <p:spPr>
          <a:xfrm>
            <a:off x="5105198" y="790005"/>
            <a:ext cx="6989820" cy="4887191"/>
          </a:xfrm>
          <a:prstGeom prst="rect">
            <a:avLst/>
          </a:prstGeom>
        </p:spPr>
      </p:pic>
      <p:sp>
        <p:nvSpPr>
          <p:cNvPr id="8" name="Right Arrow 7"/>
          <p:cNvSpPr/>
          <p:nvPr/>
        </p:nvSpPr>
        <p:spPr>
          <a:xfrm>
            <a:off x="4374573" y="4094018"/>
            <a:ext cx="978408" cy="24938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27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33"/>
          </p:nvPr>
        </p:nvSpPr>
        <p:spPr/>
        <p:txBody>
          <a:bodyPr/>
          <a:lstStyle/>
          <a:p>
            <a:fld id="{19B51A1E-902D-48AF-9020-955120F399B6}" type="slidenum">
              <a:rPr lang="en-ZA" smtClean="0">
                <a:solidFill>
                  <a:srgbClr val="FFFFFF"/>
                </a:solidFill>
              </a:rPr>
              <a:pPr/>
              <a:t>17</a:t>
            </a:fld>
            <a:endParaRPr lang="en-ZA" dirty="0">
              <a:solidFill>
                <a:srgbClr val="FFFFFF"/>
              </a:solidFill>
            </a:endParaRPr>
          </a:p>
        </p:txBody>
      </p:sp>
      <p:sp>
        <p:nvSpPr>
          <p:cNvPr id="2" name="TextBox 1"/>
          <p:cNvSpPr txBox="1"/>
          <p:nvPr/>
        </p:nvSpPr>
        <p:spPr>
          <a:xfrm>
            <a:off x="488373" y="1610592"/>
            <a:ext cx="2098964" cy="1200329"/>
          </a:xfrm>
          <a:prstGeom prst="rect">
            <a:avLst/>
          </a:prstGeom>
          <a:noFill/>
        </p:spPr>
        <p:txBody>
          <a:bodyPr wrap="square" rtlCol="0">
            <a:spAutoFit/>
          </a:bodyPr>
          <a:lstStyle/>
          <a:p>
            <a:r>
              <a:rPr lang="en-US" sz="2400" b="1" dirty="0">
                <a:solidFill>
                  <a:srgbClr val="FF0000"/>
                </a:solidFill>
              </a:rPr>
              <a:t>First apply for MDCC general admission</a:t>
            </a:r>
          </a:p>
        </p:txBody>
      </p:sp>
      <p:pic>
        <p:nvPicPr>
          <p:cNvPr id="3" name="Picture 2"/>
          <p:cNvPicPr>
            <a:picLocks noChangeAspect="1"/>
          </p:cNvPicPr>
          <p:nvPr/>
        </p:nvPicPr>
        <p:blipFill>
          <a:blip r:embed="rId2"/>
          <a:stretch>
            <a:fillRect/>
          </a:stretch>
        </p:blipFill>
        <p:spPr>
          <a:xfrm>
            <a:off x="3915496" y="952901"/>
            <a:ext cx="6858882" cy="4751477"/>
          </a:xfrm>
          <a:prstGeom prst="rect">
            <a:avLst/>
          </a:prstGeom>
        </p:spPr>
      </p:pic>
    </p:spTree>
    <p:extLst>
      <p:ext uri="{BB962C8B-B14F-4D97-AF65-F5344CB8AC3E}">
        <p14:creationId xmlns:p14="http://schemas.microsoft.com/office/powerpoint/2010/main" val="285506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85291" y="586775"/>
            <a:ext cx="10146566" cy="4680434"/>
          </a:xfrm>
        </p:spPr>
        <p:txBody>
          <a:bodyPr/>
          <a:lstStyle/>
          <a:p>
            <a:pPr marL="0" indent="0">
              <a:buNone/>
            </a:pPr>
            <a:r>
              <a:rPr lang="en-US" sz="3200" dirty="0">
                <a:solidFill>
                  <a:srgbClr val="FF0000"/>
                </a:solidFill>
              </a:rPr>
              <a:t>Apply for Admission or Readmission or Transfer Student</a:t>
            </a:r>
          </a:p>
        </p:txBody>
      </p:sp>
      <p:sp>
        <p:nvSpPr>
          <p:cNvPr id="6" name="Slide Number Placeholder 5"/>
          <p:cNvSpPr>
            <a:spLocks noGrp="1"/>
          </p:cNvSpPr>
          <p:nvPr>
            <p:ph type="sldNum" sz="quarter" idx="33"/>
          </p:nvPr>
        </p:nvSpPr>
        <p:spPr/>
        <p:txBody>
          <a:bodyPr/>
          <a:lstStyle/>
          <a:p>
            <a:fld id="{19B51A1E-902D-48AF-9020-955120F399B6}" type="slidenum">
              <a:rPr lang="en-ZA" smtClean="0">
                <a:solidFill>
                  <a:srgbClr val="FFFFFF"/>
                </a:solidFill>
              </a:rPr>
              <a:pPr/>
              <a:t>18</a:t>
            </a:fld>
            <a:endParaRPr lang="en-ZA" dirty="0">
              <a:solidFill>
                <a:srgbClr val="FFFFFF"/>
              </a:solidFill>
            </a:endParaRPr>
          </a:p>
        </p:txBody>
      </p:sp>
      <p:pic>
        <p:nvPicPr>
          <p:cNvPr id="3" name="Picture 2" descr="MDCC - Apply - Google Chrome"/>
          <p:cNvPicPr>
            <a:picLocks noChangeAspect="1"/>
          </p:cNvPicPr>
          <p:nvPr/>
        </p:nvPicPr>
        <p:blipFill rotWithShape="1">
          <a:blip r:embed="rId2">
            <a:extLst>
              <a:ext uri="{28A0092B-C50C-407E-A947-70E740481C1C}">
                <a14:useLocalDpi xmlns:a14="http://schemas.microsoft.com/office/drawing/2010/main" val="0"/>
              </a:ext>
            </a:extLst>
          </a:blip>
          <a:srcRect l="9545" t="20825" r="10597"/>
          <a:stretch/>
        </p:blipFill>
        <p:spPr>
          <a:xfrm>
            <a:off x="785291" y="1488904"/>
            <a:ext cx="9736282" cy="5188527"/>
          </a:xfrm>
          <a:prstGeom prst="rect">
            <a:avLst/>
          </a:prstGeom>
        </p:spPr>
      </p:pic>
    </p:spTree>
    <p:extLst>
      <p:ext uri="{BB962C8B-B14F-4D97-AF65-F5344CB8AC3E}">
        <p14:creationId xmlns:p14="http://schemas.microsoft.com/office/powerpoint/2010/main" val="4025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400" y="1949073"/>
            <a:ext cx="2695664" cy="432000"/>
          </a:xfrm>
        </p:spPr>
        <p:txBody>
          <a:bodyPr/>
          <a:lstStyle/>
          <a:p>
            <a:r>
              <a:rPr lang="en-US" dirty="0">
                <a:solidFill>
                  <a:srgbClr val="FF0000"/>
                </a:solidFill>
              </a:rPr>
              <a:t>Deadlines and Minimum Requirements To Apply will be indicated in each application</a:t>
            </a:r>
            <a:br>
              <a:rPr lang="en-US" dirty="0">
                <a:solidFill>
                  <a:srgbClr val="FF0000"/>
                </a:solidFill>
              </a:rPr>
            </a:br>
            <a:br>
              <a:rPr lang="en-US" dirty="0">
                <a:solidFill>
                  <a:srgbClr val="FF0000"/>
                </a:solidFill>
              </a:rPr>
            </a:br>
            <a:endParaRPr lang="en-US" dirty="0">
              <a:solidFill>
                <a:srgbClr val="FF0000"/>
              </a:solidFill>
            </a:endParaRPr>
          </a:p>
        </p:txBody>
      </p:sp>
      <p:sp>
        <p:nvSpPr>
          <p:cNvPr id="6" name="Slide Number Placeholder 5"/>
          <p:cNvSpPr>
            <a:spLocks noGrp="1"/>
          </p:cNvSpPr>
          <p:nvPr>
            <p:ph type="sldNum" sz="quarter" idx="33"/>
          </p:nvPr>
        </p:nvSpPr>
        <p:spPr/>
        <p:txBody>
          <a:bodyPr/>
          <a:lstStyle/>
          <a:p>
            <a:fld id="{19B51A1E-902D-48AF-9020-955120F399B6}" type="slidenum">
              <a:rPr lang="en-ZA" smtClean="0">
                <a:solidFill>
                  <a:srgbClr val="FFFFFF"/>
                </a:solidFill>
              </a:rPr>
              <a:pPr/>
              <a:t>19</a:t>
            </a:fld>
            <a:endParaRPr lang="en-ZA" dirty="0">
              <a:solidFill>
                <a:srgbClr val="FFFFFF"/>
              </a:solidFill>
            </a:endParaRPr>
          </a:p>
        </p:txBody>
      </p:sp>
      <p:sp>
        <p:nvSpPr>
          <p:cNvPr id="2" name="TextBox 1"/>
          <p:cNvSpPr txBox="1"/>
          <p:nvPr/>
        </p:nvSpPr>
        <p:spPr>
          <a:xfrm>
            <a:off x="432000" y="4090258"/>
            <a:ext cx="2540421" cy="1938992"/>
          </a:xfrm>
          <a:prstGeom prst="rect">
            <a:avLst/>
          </a:prstGeom>
          <a:noFill/>
        </p:spPr>
        <p:txBody>
          <a:bodyPr wrap="square" rtlCol="0">
            <a:spAutoFit/>
          </a:bodyPr>
          <a:lstStyle/>
          <a:p>
            <a:r>
              <a:rPr lang="en-US" sz="2400" b="1" dirty="0">
                <a:solidFill>
                  <a:srgbClr val="FF0000"/>
                </a:solidFill>
              </a:rPr>
              <a:t>NOTE:  Incomplete applications will not be reviewed for admission into the program! </a:t>
            </a:r>
          </a:p>
        </p:txBody>
      </p:sp>
      <p:sp>
        <p:nvSpPr>
          <p:cNvPr id="10" name="TextBox 9"/>
          <p:cNvSpPr txBox="1"/>
          <p:nvPr/>
        </p:nvSpPr>
        <p:spPr>
          <a:xfrm>
            <a:off x="5154775" y="5484165"/>
            <a:ext cx="4463914" cy="369332"/>
          </a:xfrm>
          <a:prstGeom prst="rect">
            <a:avLst/>
          </a:prstGeom>
          <a:noFill/>
        </p:spPr>
        <p:txBody>
          <a:bodyPr wrap="none" rtlCol="0">
            <a:spAutoFit/>
          </a:bodyPr>
          <a:lstStyle/>
          <a:p>
            <a:r>
              <a:rPr lang="en-US" dirty="0">
                <a:solidFill>
                  <a:prstClr val="black"/>
                </a:solidFill>
              </a:rPr>
              <a:t>Example provided  is from the MLT application</a:t>
            </a:r>
          </a:p>
        </p:txBody>
      </p:sp>
      <p:pic>
        <p:nvPicPr>
          <p:cNvPr id="8" name="Picture 7"/>
          <p:cNvPicPr>
            <a:picLocks noChangeAspect="1"/>
          </p:cNvPicPr>
          <p:nvPr/>
        </p:nvPicPr>
        <p:blipFill>
          <a:blip r:embed="rId2"/>
          <a:stretch>
            <a:fillRect/>
          </a:stretch>
        </p:blipFill>
        <p:spPr>
          <a:xfrm>
            <a:off x="3957291" y="3557679"/>
            <a:ext cx="6858882" cy="853650"/>
          </a:xfrm>
          <a:prstGeom prst="rect">
            <a:avLst/>
          </a:prstGeom>
        </p:spPr>
      </p:pic>
      <p:pic>
        <p:nvPicPr>
          <p:cNvPr id="11" name="Picture 10"/>
          <p:cNvPicPr>
            <a:picLocks noChangeAspect="1"/>
          </p:cNvPicPr>
          <p:nvPr/>
        </p:nvPicPr>
        <p:blipFill>
          <a:blip r:embed="rId3"/>
          <a:stretch>
            <a:fillRect/>
          </a:stretch>
        </p:blipFill>
        <p:spPr>
          <a:xfrm>
            <a:off x="4058941" y="902664"/>
            <a:ext cx="6858882" cy="1914615"/>
          </a:xfrm>
          <a:prstGeom prst="rect">
            <a:avLst/>
          </a:prstGeom>
        </p:spPr>
      </p:pic>
    </p:spTree>
    <p:extLst>
      <p:ext uri="{BB962C8B-B14F-4D97-AF65-F5344CB8AC3E}">
        <p14:creationId xmlns:p14="http://schemas.microsoft.com/office/powerpoint/2010/main" val="124397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normAutofit fontScale="90000"/>
          </a:bodyPr>
          <a:lstStyle/>
          <a:p>
            <a:r>
              <a:rPr lang="en-ZA" dirty="0"/>
              <a:t>Health Sciences</a:t>
            </a: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007999"/>
            <a:ext cx="5472000" cy="2747923"/>
          </a:xfrm>
        </p:spPr>
        <p:txBody>
          <a:bodyPr>
            <a:normAutofit fontScale="85000" lnSpcReduction="10000"/>
          </a:bodyPr>
          <a:lstStyle/>
          <a:p>
            <a:r>
              <a:rPr lang="en-US" dirty="0"/>
              <a:t>The Health Science Division is comprised of the following Allied Health Programs: Dental Hygiene Technology, Medical Laboratory Technology, Radiologic Technology, Physical Therapist Assistant, Phlebotomy and the following Nursing Programs: Associate Degree Nursing, Practical Nursing, and Health Care Assistant.</a:t>
            </a:r>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314614" y="3872485"/>
            <a:ext cx="5706374" cy="3600000"/>
          </a:xfrm>
        </p:spPr>
        <p:txBody>
          <a:bodyPr/>
          <a:lstStyle/>
          <a:p>
            <a:pPr marL="0" indent="0">
              <a:buNone/>
            </a:pPr>
            <a:r>
              <a:rPr lang="en-US" sz="2000" dirty="0"/>
              <a:t>Students applying for admission into Health Science programs must meet the general college admission requirements. In addition, each program has individual requirements. Students wishing to apply to a specific program should consult the Policy of Admission to Health Science Programs and admission requirements specific to the individual program. </a:t>
            </a:r>
            <a:endParaRPr lang="en-ZA" sz="2000" dirty="0"/>
          </a:p>
        </p:txBody>
      </p:sp>
      <p:pic>
        <p:nvPicPr>
          <p:cNvPr id="8" name="Picture Placeholder 7">
            <a:extLst>
              <a:ext uri="{FF2B5EF4-FFF2-40B4-BE49-F238E27FC236}">
                <a16:creationId xmlns:a16="http://schemas.microsoft.com/office/drawing/2014/main" id="{C6CDA85C-88C0-6444-B1E8-D661956A20E8}"/>
              </a:ext>
            </a:extLst>
          </p:cNvPr>
          <p:cNvPicPr>
            <a:picLocks noGrp="1" noChangeAspect="1"/>
          </p:cNvPicPr>
          <p:nvPr>
            <p:ph type="pic" sz="quarter" idx="36"/>
          </p:nvPr>
        </p:nvPicPr>
        <p:blipFill>
          <a:blip r:embed="rId2">
            <a:extLst>
              <a:ext uri="{28A0092B-C50C-407E-A947-70E740481C1C}">
                <a14:useLocalDpi xmlns:a14="http://schemas.microsoft.com/office/drawing/2010/main" val="0"/>
              </a:ext>
            </a:extLst>
          </a:blip>
          <a:stretch>
            <a:fillRect/>
          </a:stretch>
        </p:blipFill>
        <p:spPr>
          <a:xfrm>
            <a:off x="6282692" y="556101"/>
            <a:ext cx="5511800" cy="5511800"/>
          </a:xfrm>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580793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689" y="2021810"/>
            <a:ext cx="2591755" cy="432000"/>
          </a:xfrm>
        </p:spPr>
        <p:txBody>
          <a:bodyPr/>
          <a:lstStyle/>
          <a:p>
            <a:r>
              <a:rPr lang="en-US" dirty="0">
                <a:solidFill>
                  <a:srgbClr val="FF0000"/>
                </a:solidFill>
              </a:rPr>
              <a:t>ACT, Transcripts, TEAS Test</a:t>
            </a:r>
            <a:br>
              <a:rPr lang="en-US" dirty="0">
                <a:solidFill>
                  <a:srgbClr val="FF0000"/>
                </a:solidFill>
              </a:rPr>
            </a:br>
            <a:br>
              <a:rPr lang="en-US" dirty="0">
                <a:solidFill>
                  <a:srgbClr val="FF0000"/>
                </a:solidFill>
              </a:rPr>
            </a:br>
            <a:r>
              <a:rPr lang="en-US" dirty="0">
                <a:solidFill>
                  <a:srgbClr val="FF0000"/>
                </a:solidFill>
              </a:rPr>
              <a:t>Each program</a:t>
            </a:r>
            <a:br>
              <a:rPr lang="en-US" dirty="0">
                <a:solidFill>
                  <a:srgbClr val="FF0000"/>
                </a:solidFill>
              </a:rPr>
            </a:br>
            <a:r>
              <a:rPr lang="en-US" dirty="0">
                <a:solidFill>
                  <a:srgbClr val="FF0000"/>
                </a:solidFill>
              </a:rPr>
              <a:t>will have set due dates</a:t>
            </a:r>
          </a:p>
        </p:txBody>
      </p:sp>
      <p:sp>
        <p:nvSpPr>
          <p:cNvPr id="6" name="Slide Number Placeholder 5"/>
          <p:cNvSpPr>
            <a:spLocks noGrp="1"/>
          </p:cNvSpPr>
          <p:nvPr>
            <p:ph type="sldNum" sz="quarter" idx="33"/>
          </p:nvPr>
        </p:nvSpPr>
        <p:spPr/>
        <p:txBody>
          <a:bodyPr/>
          <a:lstStyle/>
          <a:p>
            <a:fld id="{19B51A1E-902D-48AF-9020-955120F399B6}" type="slidenum">
              <a:rPr lang="en-ZA" smtClean="0">
                <a:solidFill>
                  <a:srgbClr val="FFFFFF"/>
                </a:solidFill>
              </a:rPr>
              <a:pPr/>
              <a:t>20</a:t>
            </a:fld>
            <a:endParaRPr lang="en-ZA" dirty="0">
              <a:solidFill>
                <a:srgbClr val="FFFFFF"/>
              </a:solidFill>
            </a:endParaRPr>
          </a:p>
        </p:txBody>
      </p:sp>
      <p:sp>
        <p:nvSpPr>
          <p:cNvPr id="4" name="Rectangle 3"/>
          <p:cNvSpPr/>
          <p:nvPr/>
        </p:nvSpPr>
        <p:spPr>
          <a:xfrm>
            <a:off x="133294" y="4336393"/>
            <a:ext cx="2654511" cy="1477328"/>
          </a:xfrm>
          <a:prstGeom prst="rect">
            <a:avLst/>
          </a:prstGeom>
        </p:spPr>
        <p:txBody>
          <a:bodyPr wrap="square">
            <a:spAutoFit/>
          </a:bodyPr>
          <a:lstStyle/>
          <a:p>
            <a:r>
              <a:rPr lang="en-US" dirty="0">
                <a:solidFill>
                  <a:prstClr val="black"/>
                </a:solidFill>
              </a:rPr>
              <a:t>Example provided  is from the MLT application</a:t>
            </a:r>
          </a:p>
          <a:p>
            <a:endParaRPr lang="en-US" dirty="0">
              <a:solidFill>
                <a:prstClr val="black"/>
              </a:solidFill>
            </a:endParaRPr>
          </a:p>
          <a:p>
            <a:r>
              <a:rPr lang="en-US" dirty="0">
                <a:solidFill>
                  <a:prstClr val="black"/>
                </a:solidFill>
              </a:rPr>
              <a:t>Note the new statement on TEAS testing</a:t>
            </a:r>
          </a:p>
        </p:txBody>
      </p:sp>
      <p:pic>
        <p:nvPicPr>
          <p:cNvPr id="2" name="Picture 1"/>
          <p:cNvPicPr>
            <a:picLocks noChangeAspect="1"/>
          </p:cNvPicPr>
          <p:nvPr/>
        </p:nvPicPr>
        <p:blipFill>
          <a:blip r:embed="rId2"/>
          <a:stretch>
            <a:fillRect/>
          </a:stretch>
        </p:blipFill>
        <p:spPr>
          <a:xfrm>
            <a:off x="3659617" y="729102"/>
            <a:ext cx="6858882" cy="5458787"/>
          </a:xfrm>
          <a:prstGeom prst="rect">
            <a:avLst/>
          </a:prstGeom>
        </p:spPr>
      </p:pic>
    </p:spTree>
    <p:extLst>
      <p:ext uri="{BB962C8B-B14F-4D97-AF65-F5344CB8AC3E}">
        <p14:creationId xmlns:p14="http://schemas.microsoft.com/office/powerpoint/2010/main" val="3547127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33"/>
          </p:nvPr>
        </p:nvSpPr>
        <p:spPr/>
        <p:txBody>
          <a:bodyPr/>
          <a:lstStyle/>
          <a:p>
            <a:fld id="{19B51A1E-902D-48AF-9020-955120F399B6}" type="slidenum">
              <a:rPr lang="en-ZA" smtClean="0">
                <a:solidFill>
                  <a:srgbClr val="FFFFFF"/>
                </a:solidFill>
              </a:rPr>
              <a:pPr/>
              <a:t>21</a:t>
            </a:fld>
            <a:endParaRPr lang="en-ZA" dirty="0">
              <a:solidFill>
                <a:srgbClr val="FFFFFF"/>
              </a:solidFill>
            </a:endParaRPr>
          </a:p>
        </p:txBody>
      </p:sp>
      <p:sp>
        <p:nvSpPr>
          <p:cNvPr id="8" name="TextBox 7"/>
          <p:cNvSpPr txBox="1"/>
          <p:nvPr/>
        </p:nvSpPr>
        <p:spPr>
          <a:xfrm>
            <a:off x="750627" y="600501"/>
            <a:ext cx="3098042" cy="2062103"/>
          </a:xfrm>
          <a:prstGeom prst="rect">
            <a:avLst/>
          </a:prstGeom>
          <a:noFill/>
        </p:spPr>
        <p:txBody>
          <a:bodyPr wrap="square" rtlCol="0">
            <a:spAutoFit/>
          </a:bodyPr>
          <a:lstStyle/>
          <a:p>
            <a:r>
              <a:rPr lang="en-US" sz="3200" dirty="0">
                <a:solidFill>
                  <a:srgbClr val="FF0000"/>
                </a:solidFill>
              </a:rPr>
              <a:t>Mail your application to address listed on Page 1! </a:t>
            </a:r>
          </a:p>
        </p:txBody>
      </p:sp>
      <p:sp>
        <p:nvSpPr>
          <p:cNvPr id="9" name="TextBox 8"/>
          <p:cNvSpPr txBox="1"/>
          <p:nvPr/>
        </p:nvSpPr>
        <p:spPr>
          <a:xfrm>
            <a:off x="667500" y="3008968"/>
            <a:ext cx="3098042" cy="2246769"/>
          </a:xfrm>
          <a:prstGeom prst="rect">
            <a:avLst/>
          </a:prstGeom>
          <a:noFill/>
        </p:spPr>
        <p:txBody>
          <a:bodyPr wrap="square" rtlCol="0">
            <a:spAutoFit/>
          </a:bodyPr>
          <a:lstStyle/>
          <a:p>
            <a:r>
              <a:rPr lang="en-US" sz="2800" dirty="0">
                <a:solidFill>
                  <a:srgbClr val="FF0000"/>
                </a:solidFill>
              </a:rPr>
              <a:t>ACCEPTANCE LETTERS WILL BE SENT AS INDICATED IN THE SELECTION PROCESS SECTION</a:t>
            </a:r>
          </a:p>
        </p:txBody>
      </p:sp>
      <p:sp>
        <p:nvSpPr>
          <p:cNvPr id="2" name="Rectangle 1"/>
          <p:cNvSpPr/>
          <p:nvPr/>
        </p:nvSpPr>
        <p:spPr>
          <a:xfrm>
            <a:off x="222575" y="5992475"/>
            <a:ext cx="4407360" cy="646331"/>
          </a:xfrm>
          <a:prstGeom prst="rect">
            <a:avLst/>
          </a:prstGeom>
        </p:spPr>
        <p:txBody>
          <a:bodyPr wrap="none">
            <a:spAutoFit/>
          </a:bodyPr>
          <a:lstStyle/>
          <a:p>
            <a:r>
              <a:rPr lang="en-US" dirty="0">
                <a:solidFill>
                  <a:prstClr val="black"/>
                </a:solidFill>
              </a:rPr>
              <a:t>Example provided  is from the Dental Hygiene</a:t>
            </a:r>
          </a:p>
          <a:p>
            <a:r>
              <a:rPr lang="en-US" dirty="0">
                <a:solidFill>
                  <a:prstClr val="black"/>
                </a:solidFill>
              </a:rPr>
              <a:t> application</a:t>
            </a:r>
          </a:p>
        </p:txBody>
      </p:sp>
      <p:sp>
        <p:nvSpPr>
          <p:cNvPr id="3" name="TextBox 2"/>
          <p:cNvSpPr txBox="1"/>
          <p:nvPr/>
        </p:nvSpPr>
        <p:spPr>
          <a:xfrm>
            <a:off x="3765542" y="337577"/>
            <a:ext cx="3788986" cy="1754326"/>
          </a:xfrm>
          <a:prstGeom prst="rect">
            <a:avLst/>
          </a:prstGeom>
          <a:noFill/>
        </p:spPr>
        <p:txBody>
          <a:bodyPr wrap="none" rtlCol="0">
            <a:spAutoFit/>
          </a:bodyPr>
          <a:lstStyle/>
          <a:p>
            <a:r>
              <a:rPr lang="en-US" b="1" dirty="0">
                <a:solidFill>
                  <a:prstClr val="black"/>
                </a:solidFill>
              </a:rPr>
              <a:t>Associate Degree Nursing Applications</a:t>
            </a:r>
            <a:r>
              <a:rPr lang="en-US" dirty="0">
                <a:solidFill>
                  <a:prstClr val="black"/>
                </a:solidFill>
              </a:rPr>
              <a:t>:</a:t>
            </a:r>
          </a:p>
          <a:p>
            <a:r>
              <a:rPr lang="en-US" dirty="0">
                <a:solidFill>
                  <a:prstClr val="black"/>
                </a:solidFill>
              </a:rPr>
              <a:t>Emily Lewis</a:t>
            </a:r>
          </a:p>
          <a:p>
            <a:r>
              <a:rPr lang="en-US" dirty="0">
                <a:solidFill>
                  <a:prstClr val="black"/>
                </a:solidFill>
              </a:rPr>
              <a:t>Division of ADN</a:t>
            </a:r>
          </a:p>
          <a:p>
            <a:r>
              <a:rPr lang="en-US" dirty="0">
                <a:solidFill>
                  <a:prstClr val="black"/>
                </a:solidFill>
              </a:rPr>
              <a:t>Mississippi Delta Community College</a:t>
            </a:r>
          </a:p>
          <a:p>
            <a:r>
              <a:rPr lang="en-US" dirty="0">
                <a:solidFill>
                  <a:prstClr val="black"/>
                </a:solidFill>
              </a:rPr>
              <a:t>P O Box 668</a:t>
            </a:r>
          </a:p>
          <a:p>
            <a:r>
              <a:rPr lang="en-US" dirty="0">
                <a:solidFill>
                  <a:prstClr val="black"/>
                </a:solidFill>
              </a:rPr>
              <a:t>Moorhead, MS 38761</a:t>
            </a:r>
          </a:p>
        </p:txBody>
      </p:sp>
      <p:sp>
        <p:nvSpPr>
          <p:cNvPr id="4" name="TextBox 3"/>
          <p:cNvSpPr txBox="1"/>
          <p:nvPr/>
        </p:nvSpPr>
        <p:spPr>
          <a:xfrm>
            <a:off x="7855611" y="499046"/>
            <a:ext cx="3587585" cy="1754326"/>
          </a:xfrm>
          <a:prstGeom prst="rect">
            <a:avLst/>
          </a:prstGeom>
          <a:noFill/>
        </p:spPr>
        <p:txBody>
          <a:bodyPr wrap="none" rtlCol="0">
            <a:spAutoFit/>
          </a:bodyPr>
          <a:lstStyle/>
          <a:p>
            <a:r>
              <a:rPr lang="en-US" b="1" dirty="0">
                <a:solidFill>
                  <a:prstClr val="black"/>
                </a:solidFill>
              </a:rPr>
              <a:t>All other Health Science Programs</a:t>
            </a:r>
            <a:r>
              <a:rPr lang="en-US" dirty="0">
                <a:solidFill>
                  <a:prstClr val="black"/>
                </a:solidFill>
              </a:rPr>
              <a:t>:</a:t>
            </a:r>
          </a:p>
          <a:p>
            <a:r>
              <a:rPr lang="en-US" dirty="0">
                <a:solidFill>
                  <a:prstClr val="black"/>
                </a:solidFill>
              </a:rPr>
              <a:t>Wendy Hayes</a:t>
            </a:r>
          </a:p>
          <a:p>
            <a:r>
              <a:rPr lang="en-US" dirty="0">
                <a:solidFill>
                  <a:prstClr val="black"/>
                </a:solidFill>
              </a:rPr>
              <a:t>Division of Allied Health</a:t>
            </a:r>
          </a:p>
          <a:p>
            <a:r>
              <a:rPr lang="en-US" dirty="0">
                <a:solidFill>
                  <a:prstClr val="black"/>
                </a:solidFill>
              </a:rPr>
              <a:t>Mississippi Delta Community College</a:t>
            </a:r>
          </a:p>
          <a:p>
            <a:r>
              <a:rPr lang="en-US" dirty="0">
                <a:solidFill>
                  <a:prstClr val="black"/>
                </a:solidFill>
              </a:rPr>
              <a:t>P O Box 668</a:t>
            </a:r>
          </a:p>
          <a:p>
            <a:r>
              <a:rPr lang="en-US" dirty="0">
                <a:solidFill>
                  <a:prstClr val="black"/>
                </a:solidFill>
              </a:rPr>
              <a:t>Moorhead, MS  38761</a:t>
            </a:r>
          </a:p>
        </p:txBody>
      </p:sp>
      <p:pic>
        <p:nvPicPr>
          <p:cNvPr id="10" name="Picture 9"/>
          <p:cNvPicPr>
            <a:picLocks noChangeAspect="1"/>
          </p:cNvPicPr>
          <p:nvPr/>
        </p:nvPicPr>
        <p:blipFill>
          <a:blip r:embed="rId2"/>
          <a:stretch>
            <a:fillRect/>
          </a:stretch>
        </p:blipFill>
        <p:spPr>
          <a:xfrm>
            <a:off x="4586670" y="2253372"/>
            <a:ext cx="5538897" cy="4223965"/>
          </a:xfrm>
          <a:prstGeom prst="rect">
            <a:avLst/>
          </a:prstGeom>
        </p:spPr>
      </p:pic>
    </p:spTree>
    <p:extLst>
      <p:ext uri="{BB962C8B-B14F-4D97-AF65-F5344CB8AC3E}">
        <p14:creationId xmlns:p14="http://schemas.microsoft.com/office/powerpoint/2010/main" val="3530563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22</a:t>
            </a:fld>
            <a:endParaRPr lang="en-ZA" dirty="0">
              <a:solidFill>
                <a:srgbClr val="FFFFFF"/>
              </a:solidFill>
            </a:endParaRPr>
          </a:p>
        </p:txBody>
      </p:sp>
      <p:sp>
        <p:nvSpPr>
          <p:cNvPr id="5" name="TextBox 4"/>
          <p:cNvSpPr txBox="1"/>
          <p:nvPr/>
        </p:nvSpPr>
        <p:spPr>
          <a:xfrm>
            <a:off x="237905" y="768043"/>
            <a:ext cx="3302758" cy="5509200"/>
          </a:xfrm>
          <a:prstGeom prst="rect">
            <a:avLst/>
          </a:prstGeom>
          <a:noFill/>
        </p:spPr>
        <p:txBody>
          <a:bodyPr wrap="square" rtlCol="0">
            <a:spAutoFit/>
          </a:bodyPr>
          <a:lstStyle/>
          <a:p>
            <a:r>
              <a:rPr lang="en-US" sz="3200" u="sng" dirty="0">
                <a:solidFill>
                  <a:srgbClr val="FF0000"/>
                </a:solidFill>
              </a:rPr>
              <a:t>Selection Process:</a:t>
            </a:r>
          </a:p>
          <a:p>
            <a:r>
              <a:rPr lang="en-US" sz="3200" dirty="0">
                <a:solidFill>
                  <a:srgbClr val="FF0000"/>
                </a:solidFill>
              </a:rPr>
              <a:t>If accepted into the program, a list of what will be expected of you is provided here and in your acceptance letter. Pleases note each programs’ requirements are different.</a:t>
            </a:r>
          </a:p>
        </p:txBody>
      </p:sp>
      <p:pic>
        <p:nvPicPr>
          <p:cNvPr id="7" name="Picture 6"/>
          <p:cNvPicPr>
            <a:picLocks noChangeAspect="1"/>
          </p:cNvPicPr>
          <p:nvPr/>
        </p:nvPicPr>
        <p:blipFill>
          <a:blip r:embed="rId2"/>
          <a:stretch>
            <a:fillRect/>
          </a:stretch>
        </p:blipFill>
        <p:spPr>
          <a:xfrm>
            <a:off x="4033620" y="821913"/>
            <a:ext cx="6493886" cy="5131047"/>
          </a:xfrm>
          <a:prstGeom prst="rect">
            <a:avLst/>
          </a:prstGeom>
        </p:spPr>
      </p:pic>
      <p:sp>
        <p:nvSpPr>
          <p:cNvPr id="8" name="Rectangle 7"/>
          <p:cNvSpPr/>
          <p:nvPr/>
        </p:nvSpPr>
        <p:spPr>
          <a:xfrm>
            <a:off x="6885282" y="6308099"/>
            <a:ext cx="4493666" cy="369332"/>
          </a:xfrm>
          <a:prstGeom prst="rect">
            <a:avLst/>
          </a:prstGeom>
        </p:spPr>
        <p:txBody>
          <a:bodyPr wrap="none">
            <a:spAutoFit/>
          </a:bodyPr>
          <a:lstStyle/>
          <a:p>
            <a:r>
              <a:rPr lang="en-US" dirty="0">
                <a:solidFill>
                  <a:prstClr val="black"/>
                </a:solidFill>
              </a:rPr>
              <a:t>Example provided  is from the ADN application</a:t>
            </a:r>
          </a:p>
        </p:txBody>
      </p:sp>
    </p:spTree>
    <p:extLst>
      <p:ext uri="{BB962C8B-B14F-4D97-AF65-F5344CB8AC3E}">
        <p14:creationId xmlns:p14="http://schemas.microsoft.com/office/powerpoint/2010/main" val="190585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23</a:t>
            </a:fld>
            <a:endParaRPr lang="en-ZA" dirty="0">
              <a:solidFill>
                <a:srgbClr val="FFFFFF"/>
              </a:solidFill>
            </a:endParaRPr>
          </a:p>
        </p:txBody>
      </p:sp>
      <p:pic>
        <p:nvPicPr>
          <p:cNvPr id="3" name="Picture 2"/>
          <p:cNvPicPr>
            <a:picLocks noChangeAspect="1"/>
          </p:cNvPicPr>
          <p:nvPr/>
        </p:nvPicPr>
        <p:blipFill>
          <a:blip r:embed="rId2"/>
          <a:stretch>
            <a:fillRect/>
          </a:stretch>
        </p:blipFill>
        <p:spPr>
          <a:xfrm>
            <a:off x="4349886" y="925955"/>
            <a:ext cx="6858882" cy="4611235"/>
          </a:xfrm>
          <a:prstGeom prst="rect">
            <a:avLst/>
          </a:prstGeom>
        </p:spPr>
      </p:pic>
      <p:sp>
        <p:nvSpPr>
          <p:cNvPr id="4" name="TextBox 3"/>
          <p:cNvSpPr txBox="1"/>
          <p:nvPr/>
        </p:nvSpPr>
        <p:spPr>
          <a:xfrm>
            <a:off x="82051" y="698065"/>
            <a:ext cx="4486613" cy="3046988"/>
          </a:xfrm>
          <a:prstGeom prst="rect">
            <a:avLst/>
          </a:prstGeom>
          <a:noFill/>
        </p:spPr>
        <p:txBody>
          <a:bodyPr wrap="none" rtlCol="0">
            <a:spAutoFit/>
          </a:bodyPr>
          <a:lstStyle/>
          <a:p>
            <a:r>
              <a:rPr lang="en-US" sz="2400" dirty="0">
                <a:solidFill>
                  <a:srgbClr val="FF0000"/>
                </a:solidFill>
              </a:rPr>
              <a:t>Programs requiring A&amp;P or other </a:t>
            </a:r>
          </a:p>
          <a:p>
            <a:r>
              <a:rPr lang="en-US" sz="2400" dirty="0">
                <a:solidFill>
                  <a:srgbClr val="FF0000"/>
                </a:solidFill>
              </a:rPr>
              <a:t>academic courses prior</a:t>
            </a:r>
          </a:p>
          <a:p>
            <a:r>
              <a:rPr lang="en-US" sz="2400" dirty="0">
                <a:solidFill>
                  <a:srgbClr val="FF0000"/>
                </a:solidFill>
              </a:rPr>
              <a:t> to admission:</a:t>
            </a:r>
          </a:p>
          <a:p>
            <a:r>
              <a:rPr lang="en-US" sz="2400" dirty="0">
                <a:solidFill>
                  <a:srgbClr val="FF0000"/>
                </a:solidFill>
              </a:rPr>
              <a:t>This means prior to start of the</a:t>
            </a:r>
          </a:p>
          <a:p>
            <a:r>
              <a:rPr lang="en-US" sz="2400" dirty="0">
                <a:solidFill>
                  <a:srgbClr val="FF0000"/>
                </a:solidFill>
              </a:rPr>
              <a:t>Program NOT prior to application.</a:t>
            </a:r>
          </a:p>
          <a:p>
            <a:r>
              <a:rPr lang="en-US" sz="2400" dirty="0">
                <a:solidFill>
                  <a:srgbClr val="FF0000"/>
                </a:solidFill>
              </a:rPr>
              <a:t>However, it is highly encouraged to</a:t>
            </a:r>
          </a:p>
          <a:p>
            <a:r>
              <a:rPr lang="en-US" sz="2400" dirty="0">
                <a:solidFill>
                  <a:srgbClr val="FF0000"/>
                </a:solidFill>
              </a:rPr>
              <a:t>begin working on these</a:t>
            </a:r>
          </a:p>
          <a:p>
            <a:r>
              <a:rPr lang="en-US" sz="2400" dirty="0">
                <a:solidFill>
                  <a:srgbClr val="FF0000"/>
                </a:solidFill>
              </a:rPr>
              <a:t> requirements as early as possible.</a:t>
            </a:r>
          </a:p>
        </p:txBody>
      </p:sp>
      <p:sp>
        <p:nvSpPr>
          <p:cNvPr id="5" name="TextBox 4"/>
          <p:cNvSpPr txBox="1"/>
          <p:nvPr/>
        </p:nvSpPr>
        <p:spPr>
          <a:xfrm>
            <a:off x="82051" y="3967530"/>
            <a:ext cx="4292137" cy="1938992"/>
          </a:xfrm>
          <a:prstGeom prst="rect">
            <a:avLst/>
          </a:prstGeom>
          <a:noFill/>
        </p:spPr>
        <p:txBody>
          <a:bodyPr wrap="none" rtlCol="0">
            <a:spAutoFit/>
          </a:bodyPr>
          <a:lstStyle/>
          <a:p>
            <a:r>
              <a:rPr lang="en-US" sz="2400" dirty="0">
                <a:solidFill>
                  <a:srgbClr val="FF0000"/>
                </a:solidFill>
              </a:rPr>
              <a:t>CPR, Background Check, and</a:t>
            </a:r>
          </a:p>
          <a:p>
            <a:r>
              <a:rPr lang="en-US" sz="2400" dirty="0">
                <a:solidFill>
                  <a:srgbClr val="FF0000"/>
                </a:solidFill>
              </a:rPr>
              <a:t>Drug Screen will be performed </a:t>
            </a:r>
          </a:p>
          <a:p>
            <a:r>
              <a:rPr lang="en-US" sz="2400" dirty="0">
                <a:solidFill>
                  <a:srgbClr val="FF0000"/>
                </a:solidFill>
              </a:rPr>
              <a:t>by MDCC if you are accepted into</a:t>
            </a:r>
          </a:p>
          <a:p>
            <a:r>
              <a:rPr lang="en-US" sz="2400" dirty="0">
                <a:solidFill>
                  <a:srgbClr val="FF0000"/>
                </a:solidFill>
              </a:rPr>
              <a:t>the program. Information will be</a:t>
            </a:r>
          </a:p>
          <a:p>
            <a:r>
              <a:rPr lang="en-US" sz="2400" dirty="0">
                <a:solidFill>
                  <a:srgbClr val="FF0000"/>
                </a:solidFill>
              </a:rPr>
              <a:t>provided in the acceptance letter.</a:t>
            </a:r>
          </a:p>
        </p:txBody>
      </p:sp>
      <p:sp>
        <p:nvSpPr>
          <p:cNvPr id="6" name="TextBox 5"/>
          <p:cNvSpPr txBox="1"/>
          <p:nvPr/>
        </p:nvSpPr>
        <p:spPr>
          <a:xfrm>
            <a:off x="6359236" y="6277243"/>
            <a:ext cx="4363887" cy="369332"/>
          </a:xfrm>
          <a:prstGeom prst="rect">
            <a:avLst/>
          </a:prstGeom>
          <a:noFill/>
        </p:spPr>
        <p:txBody>
          <a:bodyPr wrap="none" rtlCol="0">
            <a:spAutoFit/>
          </a:bodyPr>
          <a:lstStyle/>
          <a:p>
            <a:r>
              <a:rPr lang="en-US" dirty="0">
                <a:solidFill>
                  <a:prstClr val="black"/>
                </a:solidFill>
              </a:rPr>
              <a:t>Example provided is from the PTA application</a:t>
            </a:r>
          </a:p>
        </p:txBody>
      </p:sp>
    </p:spTree>
    <p:extLst>
      <p:ext uri="{BB962C8B-B14F-4D97-AF65-F5344CB8AC3E}">
        <p14:creationId xmlns:p14="http://schemas.microsoft.com/office/powerpoint/2010/main" val="147493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24</a:t>
            </a:fld>
            <a:endParaRPr lang="en-ZA" dirty="0">
              <a:solidFill>
                <a:srgbClr val="FFFFFF"/>
              </a:solidFill>
            </a:endParaRPr>
          </a:p>
        </p:txBody>
      </p:sp>
      <p:sp>
        <p:nvSpPr>
          <p:cNvPr id="4" name="TextBox 3"/>
          <p:cNvSpPr txBox="1"/>
          <p:nvPr/>
        </p:nvSpPr>
        <p:spPr>
          <a:xfrm>
            <a:off x="135082" y="798260"/>
            <a:ext cx="3709555" cy="5262979"/>
          </a:xfrm>
          <a:prstGeom prst="rect">
            <a:avLst/>
          </a:prstGeom>
          <a:noFill/>
        </p:spPr>
        <p:txBody>
          <a:bodyPr wrap="square" rtlCol="0">
            <a:spAutoFit/>
          </a:bodyPr>
          <a:lstStyle/>
          <a:p>
            <a:r>
              <a:rPr lang="en-US" sz="2800" dirty="0">
                <a:solidFill>
                  <a:srgbClr val="FF0000"/>
                </a:solidFill>
              </a:rPr>
              <a:t>Health form, vaccination</a:t>
            </a:r>
          </a:p>
          <a:p>
            <a:r>
              <a:rPr lang="en-US" sz="2800" dirty="0">
                <a:solidFill>
                  <a:srgbClr val="FF0000"/>
                </a:solidFill>
              </a:rPr>
              <a:t>requirement, and orientation</a:t>
            </a:r>
          </a:p>
          <a:p>
            <a:r>
              <a:rPr lang="en-US" sz="2800" dirty="0">
                <a:solidFill>
                  <a:srgbClr val="FF0000"/>
                </a:solidFill>
              </a:rPr>
              <a:t>information will be included</a:t>
            </a:r>
          </a:p>
          <a:p>
            <a:r>
              <a:rPr lang="en-US" sz="2800" dirty="0">
                <a:solidFill>
                  <a:srgbClr val="FF0000"/>
                </a:solidFill>
              </a:rPr>
              <a:t>in acceptance letter. A Form 121 </a:t>
            </a:r>
          </a:p>
          <a:p>
            <a:r>
              <a:rPr lang="en-US" sz="2800" dirty="0">
                <a:solidFill>
                  <a:srgbClr val="FF0000"/>
                </a:solidFill>
              </a:rPr>
              <a:t>Immunization Record is</a:t>
            </a:r>
          </a:p>
          <a:p>
            <a:r>
              <a:rPr lang="en-US" sz="2800" dirty="0">
                <a:solidFill>
                  <a:srgbClr val="FF0000"/>
                </a:solidFill>
              </a:rPr>
              <a:t>required. This information is </a:t>
            </a:r>
            <a:r>
              <a:rPr lang="en-US" sz="2800" u="sng" dirty="0">
                <a:solidFill>
                  <a:srgbClr val="FF0000"/>
                </a:solidFill>
              </a:rPr>
              <a:t>not</a:t>
            </a:r>
            <a:r>
              <a:rPr lang="en-US" sz="2800" dirty="0">
                <a:solidFill>
                  <a:srgbClr val="FF0000"/>
                </a:solidFill>
              </a:rPr>
              <a:t> </a:t>
            </a:r>
          </a:p>
          <a:p>
            <a:r>
              <a:rPr lang="en-US" sz="2800" dirty="0">
                <a:solidFill>
                  <a:srgbClr val="FF0000"/>
                </a:solidFill>
              </a:rPr>
              <a:t>required as part of the application process.</a:t>
            </a:r>
          </a:p>
        </p:txBody>
      </p:sp>
      <p:pic>
        <p:nvPicPr>
          <p:cNvPr id="5" name="Picture 4"/>
          <p:cNvPicPr>
            <a:picLocks noChangeAspect="1"/>
          </p:cNvPicPr>
          <p:nvPr/>
        </p:nvPicPr>
        <p:blipFill>
          <a:blip r:embed="rId2"/>
          <a:stretch>
            <a:fillRect/>
          </a:stretch>
        </p:blipFill>
        <p:spPr>
          <a:xfrm>
            <a:off x="4137247" y="182069"/>
            <a:ext cx="6951652" cy="6495362"/>
          </a:xfrm>
          <a:prstGeom prst="rect">
            <a:avLst/>
          </a:prstGeom>
        </p:spPr>
      </p:pic>
    </p:spTree>
    <p:extLst>
      <p:ext uri="{BB962C8B-B14F-4D97-AF65-F5344CB8AC3E}">
        <p14:creationId xmlns:p14="http://schemas.microsoft.com/office/powerpoint/2010/main" val="3220280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25</a:t>
            </a:fld>
            <a:endParaRPr lang="en-ZA" dirty="0">
              <a:solidFill>
                <a:srgbClr val="FFFFFF"/>
              </a:solidFill>
            </a:endParaRPr>
          </a:p>
        </p:txBody>
      </p:sp>
      <p:sp>
        <p:nvSpPr>
          <p:cNvPr id="6" name="TextBox 5"/>
          <p:cNvSpPr txBox="1"/>
          <p:nvPr/>
        </p:nvSpPr>
        <p:spPr>
          <a:xfrm>
            <a:off x="368534" y="3288732"/>
            <a:ext cx="3987374" cy="1631216"/>
          </a:xfrm>
          <a:prstGeom prst="rect">
            <a:avLst/>
          </a:prstGeom>
          <a:noFill/>
        </p:spPr>
        <p:txBody>
          <a:bodyPr wrap="none" rtlCol="0">
            <a:spAutoFit/>
          </a:bodyPr>
          <a:lstStyle/>
          <a:p>
            <a:r>
              <a:rPr lang="en-US" sz="2000" dirty="0">
                <a:solidFill>
                  <a:srgbClr val="FF0000"/>
                </a:solidFill>
              </a:rPr>
              <a:t>Application includes a policy of </a:t>
            </a:r>
          </a:p>
          <a:p>
            <a:r>
              <a:rPr lang="en-US" sz="2000" dirty="0">
                <a:solidFill>
                  <a:srgbClr val="FF0000"/>
                </a:solidFill>
              </a:rPr>
              <a:t>acceptance of transfer students.  </a:t>
            </a:r>
          </a:p>
          <a:p>
            <a:r>
              <a:rPr lang="en-US" sz="2000" dirty="0">
                <a:solidFill>
                  <a:srgbClr val="FF0000"/>
                </a:solidFill>
              </a:rPr>
              <a:t> </a:t>
            </a:r>
          </a:p>
          <a:p>
            <a:r>
              <a:rPr lang="en-US" sz="2000" dirty="0">
                <a:solidFill>
                  <a:srgbClr val="FF0000"/>
                </a:solidFill>
              </a:rPr>
              <a:t>Each program has unique standards </a:t>
            </a:r>
          </a:p>
          <a:p>
            <a:r>
              <a:rPr lang="en-US" sz="2000" dirty="0">
                <a:solidFill>
                  <a:srgbClr val="FF0000"/>
                </a:solidFill>
              </a:rPr>
              <a:t>pertaining to transfer of credit hours.</a:t>
            </a:r>
          </a:p>
        </p:txBody>
      </p:sp>
      <p:pic>
        <p:nvPicPr>
          <p:cNvPr id="7" name="Picture 6"/>
          <p:cNvPicPr>
            <a:picLocks noChangeAspect="1"/>
          </p:cNvPicPr>
          <p:nvPr/>
        </p:nvPicPr>
        <p:blipFill>
          <a:blip r:embed="rId2"/>
          <a:stretch>
            <a:fillRect/>
          </a:stretch>
        </p:blipFill>
        <p:spPr>
          <a:xfrm>
            <a:off x="4282939" y="1589809"/>
            <a:ext cx="7349020" cy="2441795"/>
          </a:xfrm>
          <a:prstGeom prst="rect">
            <a:avLst/>
          </a:prstGeom>
        </p:spPr>
      </p:pic>
      <p:sp>
        <p:nvSpPr>
          <p:cNvPr id="8" name="Rectangle 7"/>
          <p:cNvSpPr/>
          <p:nvPr/>
        </p:nvSpPr>
        <p:spPr>
          <a:xfrm>
            <a:off x="6197512" y="5665416"/>
            <a:ext cx="4493666" cy="369332"/>
          </a:xfrm>
          <a:prstGeom prst="rect">
            <a:avLst/>
          </a:prstGeom>
        </p:spPr>
        <p:txBody>
          <a:bodyPr wrap="none">
            <a:spAutoFit/>
          </a:bodyPr>
          <a:lstStyle/>
          <a:p>
            <a:r>
              <a:rPr lang="en-US" dirty="0">
                <a:solidFill>
                  <a:prstClr val="black"/>
                </a:solidFill>
              </a:rPr>
              <a:t>Example provided  is from the ADN application</a:t>
            </a:r>
          </a:p>
        </p:txBody>
      </p:sp>
    </p:spTree>
    <p:extLst>
      <p:ext uri="{BB962C8B-B14F-4D97-AF65-F5344CB8AC3E}">
        <p14:creationId xmlns:p14="http://schemas.microsoft.com/office/powerpoint/2010/main" val="91886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26</a:t>
            </a:fld>
            <a:endParaRPr lang="en-ZA" dirty="0">
              <a:solidFill>
                <a:srgbClr val="FFFFFF"/>
              </a:solidFill>
            </a:endParaRPr>
          </a:p>
        </p:txBody>
      </p:sp>
      <p:sp>
        <p:nvSpPr>
          <p:cNvPr id="4" name="TextBox 3"/>
          <p:cNvSpPr txBox="1"/>
          <p:nvPr/>
        </p:nvSpPr>
        <p:spPr>
          <a:xfrm>
            <a:off x="723331" y="873457"/>
            <a:ext cx="3111690" cy="1077218"/>
          </a:xfrm>
          <a:prstGeom prst="rect">
            <a:avLst/>
          </a:prstGeom>
          <a:noFill/>
        </p:spPr>
        <p:txBody>
          <a:bodyPr wrap="square" rtlCol="0">
            <a:spAutoFit/>
          </a:bodyPr>
          <a:lstStyle/>
          <a:p>
            <a:r>
              <a:rPr lang="en-US" sz="3200" dirty="0">
                <a:solidFill>
                  <a:srgbClr val="FF0000"/>
                </a:solidFill>
              </a:rPr>
              <a:t>Rating Scale For Admission</a:t>
            </a:r>
          </a:p>
        </p:txBody>
      </p:sp>
      <p:sp>
        <p:nvSpPr>
          <p:cNvPr id="6" name="Rectangle 5"/>
          <p:cNvSpPr/>
          <p:nvPr/>
        </p:nvSpPr>
        <p:spPr>
          <a:xfrm>
            <a:off x="565640" y="6092577"/>
            <a:ext cx="4416787" cy="369332"/>
          </a:xfrm>
          <a:prstGeom prst="rect">
            <a:avLst/>
          </a:prstGeom>
        </p:spPr>
        <p:txBody>
          <a:bodyPr wrap="none">
            <a:spAutoFit/>
          </a:bodyPr>
          <a:lstStyle/>
          <a:p>
            <a:r>
              <a:rPr lang="en-US" dirty="0">
                <a:solidFill>
                  <a:prstClr val="black"/>
                </a:solidFill>
              </a:rPr>
              <a:t>Example provided  is from the PTA application</a:t>
            </a:r>
          </a:p>
        </p:txBody>
      </p:sp>
      <p:sp>
        <p:nvSpPr>
          <p:cNvPr id="7" name="TextBox 6"/>
          <p:cNvSpPr txBox="1"/>
          <p:nvPr/>
        </p:nvSpPr>
        <p:spPr>
          <a:xfrm>
            <a:off x="565640" y="1952549"/>
            <a:ext cx="4049314" cy="1200329"/>
          </a:xfrm>
          <a:prstGeom prst="rect">
            <a:avLst/>
          </a:prstGeom>
          <a:noFill/>
        </p:spPr>
        <p:txBody>
          <a:bodyPr wrap="none" rtlCol="0">
            <a:spAutoFit/>
          </a:bodyPr>
          <a:lstStyle/>
          <a:p>
            <a:r>
              <a:rPr lang="en-US" dirty="0">
                <a:solidFill>
                  <a:srgbClr val="FF0000"/>
                </a:solidFill>
              </a:rPr>
              <a:t>Each program utilizes an objective rating</a:t>
            </a:r>
          </a:p>
          <a:p>
            <a:r>
              <a:rPr lang="en-US" dirty="0">
                <a:solidFill>
                  <a:srgbClr val="FF0000"/>
                </a:solidFill>
              </a:rPr>
              <a:t>scale during the selection process.</a:t>
            </a:r>
          </a:p>
          <a:p>
            <a:r>
              <a:rPr lang="en-US" dirty="0">
                <a:solidFill>
                  <a:srgbClr val="FF0000"/>
                </a:solidFill>
              </a:rPr>
              <a:t>This scale can be found in the application.</a:t>
            </a:r>
          </a:p>
          <a:p>
            <a:endParaRPr lang="en-US"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512990299"/>
              </p:ext>
            </p:extLst>
          </p:nvPr>
        </p:nvGraphicFramePr>
        <p:xfrm>
          <a:off x="5658639" y="364412"/>
          <a:ext cx="4924086" cy="5485164"/>
        </p:xfrm>
        <a:graphic>
          <a:graphicData uri="http://schemas.openxmlformats.org/drawingml/2006/table">
            <a:tbl>
              <a:tblPr firstRow="1" firstCol="1" bandRow="1"/>
              <a:tblGrid>
                <a:gridCol w="1901681">
                  <a:extLst>
                    <a:ext uri="{9D8B030D-6E8A-4147-A177-3AD203B41FA5}">
                      <a16:colId xmlns:a16="http://schemas.microsoft.com/office/drawing/2014/main" val="20000"/>
                    </a:ext>
                  </a:extLst>
                </a:gridCol>
                <a:gridCol w="620435">
                  <a:extLst>
                    <a:ext uri="{9D8B030D-6E8A-4147-A177-3AD203B41FA5}">
                      <a16:colId xmlns:a16="http://schemas.microsoft.com/office/drawing/2014/main" val="20001"/>
                    </a:ext>
                  </a:extLst>
                </a:gridCol>
                <a:gridCol w="744522">
                  <a:extLst>
                    <a:ext uri="{9D8B030D-6E8A-4147-A177-3AD203B41FA5}">
                      <a16:colId xmlns:a16="http://schemas.microsoft.com/office/drawing/2014/main" val="20002"/>
                    </a:ext>
                  </a:extLst>
                </a:gridCol>
                <a:gridCol w="744522">
                  <a:extLst>
                    <a:ext uri="{9D8B030D-6E8A-4147-A177-3AD203B41FA5}">
                      <a16:colId xmlns:a16="http://schemas.microsoft.com/office/drawing/2014/main" val="20003"/>
                    </a:ext>
                  </a:extLst>
                </a:gridCol>
                <a:gridCol w="518999">
                  <a:extLst>
                    <a:ext uri="{9D8B030D-6E8A-4147-A177-3AD203B41FA5}">
                      <a16:colId xmlns:a16="http://schemas.microsoft.com/office/drawing/2014/main" val="20004"/>
                    </a:ext>
                  </a:extLst>
                </a:gridCol>
                <a:gridCol w="393927">
                  <a:extLst>
                    <a:ext uri="{9D8B030D-6E8A-4147-A177-3AD203B41FA5}">
                      <a16:colId xmlns:a16="http://schemas.microsoft.com/office/drawing/2014/main" val="20005"/>
                    </a:ext>
                  </a:extLst>
                </a:gridCol>
              </a:tblGrid>
              <a:tr h="266988">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Score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Point Scale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Points Earned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51466">
                <a:tc rowSpan="4">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ACT Score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½</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US"/>
                    </a:p>
                  </a:txBody>
                  <a:tcPr/>
                </a:tc>
                <a:extLst>
                  <a:ext uri="{0D108BD9-81ED-4DB2-BD59-A6C34878D82A}">
                    <a16:rowId xmlns:a16="http://schemas.microsoft.com/office/drawing/2014/main" val="10001"/>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25or &gt;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151466">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Cumulative GPA </a:t>
                      </a:r>
                      <a:r>
                        <a:rPr lang="en-US" sz="1000" dirty="0">
                          <a:effectLst/>
                          <a:latin typeface="Calibri" panose="020F0502020204030204" pitchFamily="34" charset="0"/>
                          <a:ea typeface="Calibri" panose="020F0502020204030204" pitchFamily="34" charset="0"/>
                          <a:cs typeface="Times New Roman" panose="02020603050405020304" pitchFamily="18" charset="0"/>
                        </a:rPr>
                        <a:t>(Transcript)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5"/>
                  </a:ext>
                </a:extLst>
              </a:tr>
              <a:tr h="151466">
                <a:tc rowSpan="4">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Grade Point Average in Relevant Course Work Approved by Program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(Based on min 12 hours)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2.5-2.99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½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US"/>
                    </a:p>
                  </a:txBody>
                  <a:tcPr/>
                </a:tc>
                <a:extLst>
                  <a:ext uri="{0D108BD9-81ED-4DB2-BD59-A6C34878D82A}">
                    <a16:rowId xmlns:a16="http://schemas.microsoft.com/office/drawing/2014/main" val="10006"/>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3.0-3.49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3.5-3.74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3.75-4.0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9"/>
                  </a:ext>
                </a:extLst>
              </a:tr>
              <a:tr h="151466">
                <a:tc rowSpan="3">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Program Approved Credit Hours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Courses with a ‘C’ or higher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extLst>
                  <a:ext uri="{0D108BD9-81ED-4DB2-BD59-A6C34878D82A}">
                    <a16:rowId xmlns:a16="http://schemas.microsoft.com/office/drawing/2014/main" val="10010"/>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1"/>
                  </a:ext>
                </a:extLst>
              </a:tr>
              <a:tr h="15146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2"/>
                  </a:ext>
                </a:extLst>
              </a:tr>
              <a:tr h="151466">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TEAS Scores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13"/>
                  </a:ext>
                </a:extLst>
              </a:tr>
              <a:tr h="151466">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Individual Total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62.0% or &gt;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4"/>
                  </a:ext>
                </a:extLst>
              </a:tr>
              <a:tr h="151466">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Reading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66% or &gt;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5"/>
                  </a:ext>
                </a:extLst>
              </a:tr>
              <a:tr h="151466">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65.6% or &gt;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6"/>
                  </a:ext>
                </a:extLst>
              </a:tr>
              <a:tr h="151466">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Previous Degree Awarded (Highest)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151466">
                <a:tc rowSpan="3">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Requirements for consideration: Degree/Certificate must be of Science or Healthcare emphasis awarded from an accredited college/university.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Associate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½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8"/>
                  </a:ext>
                </a:extLst>
              </a:tr>
              <a:tr h="151466">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Bachelor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9"/>
                  </a:ext>
                </a:extLst>
              </a:tr>
              <a:tr h="302933">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Masters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Year: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1½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0"/>
                  </a:ext>
                </a:extLst>
              </a:tr>
              <a:tr h="151466">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Healthcare Experience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21"/>
                  </a:ext>
                </a:extLst>
              </a:tr>
              <a:tr h="302933">
                <a:tc>
                  <a:txBody>
                    <a:bodyPr/>
                    <a:lstStyle/>
                    <a:p>
                      <a:pPr marL="0" marR="0" algn="ctr">
                        <a:lnSpc>
                          <a:spcPct val="107000"/>
                        </a:lnSpc>
                        <a:spcBef>
                          <a:spcPts val="0"/>
                        </a:spcBef>
                        <a:spcAft>
                          <a:spcPts val="0"/>
                        </a:spcAft>
                      </a:pPr>
                      <a:r>
                        <a:rPr lang="en-US" sz="1000" i="1">
                          <a:effectLst/>
                          <a:latin typeface="Calibri" panose="020F0502020204030204" pitchFamily="34" charset="0"/>
                          <a:ea typeface="Calibri" panose="020F0502020204030204" pitchFamily="34" charset="0"/>
                          <a:cs typeface="Times New Roman" panose="02020603050405020304" pitchFamily="18" charset="0"/>
                        </a:rPr>
                        <a:t>Health Related</a:t>
                      </a:r>
                      <a:r>
                        <a:rPr lang="en-US" sz="1000">
                          <a:effectLst/>
                          <a:latin typeface="Calibri" panose="020F0502020204030204" pitchFamily="34" charset="0"/>
                          <a:ea typeface="Calibri" panose="020F0502020204030204" pitchFamily="34" charset="0"/>
                          <a:cs typeface="Times New Roman" panose="02020603050405020304" pitchFamily="18" charset="0"/>
                        </a:rPr>
                        <a:t> Work Experience or Military Equivalent+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Describe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2"/>
                  </a:ext>
                </a:extLst>
              </a:tr>
              <a:tr h="151466">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Years: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3"/>
                  </a:ext>
                </a:extLst>
              </a:tr>
              <a:tr h="151466">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4"/>
                  </a:ext>
                </a:extLst>
              </a:tr>
              <a:tr h="151466">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5"/>
                  </a:ext>
                </a:extLst>
              </a:tr>
              <a:tr h="302933">
                <a:tc gridSpan="3">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Observation hours</a:t>
                      </a:r>
                      <a:r>
                        <a:rPr lang="en-US" sz="1000">
                          <a:effectLst/>
                          <a:latin typeface="Calibri" panose="020F0502020204030204" pitchFamily="34" charset="0"/>
                          <a:ea typeface="Calibri" panose="020F0502020204030204" pitchFamily="34" charset="0"/>
                          <a:cs typeface="Times New Roman" panose="02020603050405020304" pitchFamily="18" charset="0"/>
                        </a:rPr>
                        <a:t>: ½ points awarded for each 10 hours over the minimum (20 hrs.) not to exceed 2 points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6"/>
                  </a:ext>
                </a:extLst>
              </a:tr>
              <a:tr h="151466">
                <a:tc gridSpan="3">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TOTAL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570" marR="5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9" name="Rectangle 1"/>
          <p:cNvSpPr>
            <a:spLocks noChangeArrowheads="1"/>
          </p:cNvSpPr>
          <p:nvPr/>
        </p:nvSpPr>
        <p:spPr bwMode="auto">
          <a:xfrm>
            <a:off x="5766955" y="5831006"/>
            <a:ext cx="44265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 22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*Calculate Based On Relevant Courses (see program checklist)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254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27</a:t>
            </a:fld>
            <a:endParaRPr lang="en-ZA" dirty="0">
              <a:solidFill>
                <a:srgbClr val="FFFFFF"/>
              </a:solidFill>
            </a:endParaRPr>
          </a:p>
        </p:txBody>
      </p:sp>
      <p:sp>
        <p:nvSpPr>
          <p:cNvPr id="3" name="TextBox 2"/>
          <p:cNvSpPr txBox="1"/>
          <p:nvPr/>
        </p:nvSpPr>
        <p:spPr>
          <a:xfrm>
            <a:off x="79789" y="825190"/>
            <a:ext cx="5867568" cy="2339102"/>
          </a:xfrm>
          <a:prstGeom prst="rect">
            <a:avLst/>
          </a:prstGeom>
          <a:noFill/>
        </p:spPr>
        <p:txBody>
          <a:bodyPr wrap="none" rtlCol="0">
            <a:spAutoFit/>
          </a:bodyPr>
          <a:lstStyle/>
          <a:p>
            <a:r>
              <a:rPr lang="en-US" sz="2000" dirty="0">
                <a:solidFill>
                  <a:srgbClr val="FF0000"/>
                </a:solidFill>
              </a:rPr>
              <a:t>Rating Scale For Admission</a:t>
            </a:r>
          </a:p>
          <a:p>
            <a:endParaRPr lang="en-US" dirty="0">
              <a:solidFill>
                <a:srgbClr val="FF0000"/>
              </a:solidFill>
            </a:endParaRPr>
          </a:p>
          <a:p>
            <a:r>
              <a:rPr lang="en-US" dirty="0">
                <a:solidFill>
                  <a:srgbClr val="FF0000"/>
                </a:solidFill>
              </a:rPr>
              <a:t>GPA is calculated using academic course work approved</a:t>
            </a:r>
          </a:p>
          <a:p>
            <a:r>
              <a:rPr lang="en-US" dirty="0">
                <a:solidFill>
                  <a:srgbClr val="FF0000"/>
                </a:solidFill>
              </a:rPr>
              <a:t>by the program and based on a minimum of 12 hours.</a:t>
            </a:r>
          </a:p>
          <a:p>
            <a:r>
              <a:rPr lang="en-US" dirty="0">
                <a:solidFill>
                  <a:srgbClr val="FF0000"/>
                </a:solidFill>
              </a:rPr>
              <a:t>The courses utilized are found on the program’s check sheet.</a:t>
            </a:r>
          </a:p>
          <a:p>
            <a:r>
              <a:rPr lang="en-US" dirty="0">
                <a:solidFill>
                  <a:srgbClr val="FF0000"/>
                </a:solidFill>
              </a:rPr>
              <a:t>   Check Sheets can be found on the program’s web-site </a:t>
            </a:r>
          </a:p>
          <a:p>
            <a:endParaRPr lang="en-US" dirty="0">
              <a:solidFill>
                <a:srgbClr val="FF0000"/>
              </a:solidFill>
            </a:endParaRPr>
          </a:p>
          <a:p>
            <a:r>
              <a:rPr lang="en-US" dirty="0">
                <a:solidFill>
                  <a:prstClr val="black"/>
                </a:solidFill>
              </a:rPr>
              <a:t>Example from MLT</a:t>
            </a:r>
          </a:p>
        </p:txBody>
      </p:sp>
      <p:pic>
        <p:nvPicPr>
          <p:cNvPr id="4" name="Picture 3"/>
          <p:cNvPicPr>
            <a:picLocks noChangeAspect="1"/>
          </p:cNvPicPr>
          <p:nvPr/>
        </p:nvPicPr>
        <p:blipFill>
          <a:blip r:embed="rId2"/>
          <a:stretch>
            <a:fillRect/>
          </a:stretch>
        </p:blipFill>
        <p:spPr>
          <a:xfrm>
            <a:off x="5868772" y="211873"/>
            <a:ext cx="4758828" cy="6858000"/>
          </a:xfrm>
          <a:prstGeom prst="rect">
            <a:avLst/>
          </a:prstGeom>
        </p:spPr>
      </p:pic>
    </p:spTree>
    <p:extLst>
      <p:ext uri="{BB962C8B-B14F-4D97-AF65-F5344CB8AC3E}">
        <p14:creationId xmlns:p14="http://schemas.microsoft.com/office/powerpoint/2010/main" val="2751124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28</a:t>
            </a:fld>
            <a:endParaRPr lang="en-ZA" dirty="0">
              <a:solidFill>
                <a:srgbClr val="FFFFFF"/>
              </a:solidFill>
            </a:endParaRPr>
          </a:p>
        </p:txBody>
      </p:sp>
      <p:pic>
        <p:nvPicPr>
          <p:cNvPr id="5" name="Picture 4"/>
          <p:cNvPicPr>
            <a:picLocks noChangeAspect="1"/>
          </p:cNvPicPr>
          <p:nvPr/>
        </p:nvPicPr>
        <p:blipFill>
          <a:blip r:embed="rId2"/>
          <a:stretch>
            <a:fillRect/>
          </a:stretch>
        </p:blipFill>
        <p:spPr>
          <a:xfrm>
            <a:off x="5682408" y="272954"/>
            <a:ext cx="4925126" cy="6404477"/>
          </a:xfrm>
          <a:prstGeom prst="rect">
            <a:avLst/>
          </a:prstGeom>
        </p:spPr>
      </p:pic>
      <p:sp>
        <p:nvSpPr>
          <p:cNvPr id="6" name="TextBox 5"/>
          <p:cNvSpPr txBox="1"/>
          <p:nvPr/>
        </p:nvSpPr>
        <p:spPr>
          <a:xfrm>
            <a:off x="974264" y="1652620"/>
            <a:ext cx="3029803" cy="2308324"/>
          </a:xfrm>
          <a:prstGeom prst="rect">
            <a:avLst/>
          </a:prstGeom>
          <a:noFill/>
        </p:spPr>
        <p:txBody>
          <a:bodyPr wrap="square" rtlCol="0">
            <a:spAutoFit/>
          </a:bodyPr>
          <a:lstStyle/>
          <a:p>
            <a:r>
              <a:rPr lang="en-US" sz="2400" b="1" dirty="0">
                <a:solidFill>
                  <a:srgbClr val="FF0000"/>
                </a:solidFill>
              </a:rPr>
              <a:t>Complete all information.  We need current address, phone number, and email to keep in contact with you.</a:t>
            </a:r>
          </a:p>
        </p:txBody>
      </p:sp>
      <p:sp>
        <p:nvSpPr>
          <p:cNvPr id="3" name="Rectangle 2"/>
          <p:cNvSpPr/>
          <p:nvPr/>
        </p:nvSpPr>
        <p:spPr>
          <a:xfrm>
            <a:off x="401526" y="5907911"/>
            <a:ext cx="4493666" cy="369332"/>
          </a:xfrm>
          <a:prstGeom prst="rect">
            <a:avLst/>
          </a:prstGeom>
        </p:spPr>
        <p:txBody>
          <a:bodyPr wrap="none">
            <a:spAutoFit/>
          </a:bodyPr>
          <a:lstStyle/>
          <a:p>
            <a:r>
              <a:rPr lang="en-US" dirty="0">
                <a:solidFill>
                  <a:prstClr val="black"/>
                </a:solidFill>
              </a:rPr>
              <a:t>Example provided  is from the ADN application</a:t>
            </a:r>
          </a:p>
        </p:txBody>
      </p:sp>
      <p:sp>
        <p:nvSpPr>
          <p:cNvPr id="4" name="TextBox 3"/>
          <p:cNvSpPr txBox="1"/>
          <p:nvPr/>
        </p:nvSpPr>
        <p:spPr>
          <a:xfrm>
            <a:off x="768927" y="488373"/>
            <a:ext cx="2670464" cy="523220"/>
          </a:xfrm>
          <a:prstGeom prst="rect">
            <a:avLst/>
          </a:prstGeom>
          <a:noFill/>
        </p:spPr>
        <p:txBody>
          <a:bodyPr wrap="square" rtlCol="0">
            <a:spAutoFit/>
          </a:bodyPr>
          <a:lstStyle/>
          <a:p>
            <a:r>
              <a:rPr lang="en-US" sz="2800" dirty="0">
                <a:solidFill>
                  <a:srgbClr val="FF0000"/>
                </a:solidFill>
              </a:rPr>
              <a:t>The Application</a:t>
            </a:r>
          </a:p>
        </p:txBody>
      </p:sp>
    </p:spTree>
    <p:extLst>
      <p:ext uri="{BB962C8B-B14F-4D97-AF65-F5344CB8AC3E}">
        <p14:creationId xmlns:p14="http://schemas.microsoft.com/office/powerpoint/2010/main" val="695326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29</a:t>
            </a:fld>
            <a:endParaRPr lang="en-ZA" dirty="0">
              <a:solidFill>
                <a:srgbClr val="FFFFFF"/>
              </a:solidFill>
            </a:endParaRPr>
          </a:p>
        </p:txBody>
      </p:sp>
      <p:pic>
        <p:nvPicPr>
          <p:cNvPr id="3" name="Picture 2"/>
          <p:cNvPicPr>
            <a:picLocks noChangeAspect="1"/>
          </p:cNvPicPr>
          <p:nvPr/>
        </p:nvPicPr>
        <p:blipFill>
          <a:blip r:embed="rId2"/>
          <a:stretch>
            <a:fillRect/>
          </a:stretch>
        </p:blipFill>
        <p:spPr>
          <a:xfrm>
            <a:off x="5732060" y="133954"/>
            <a:ext cx="5032019" cy="6543477"/>
          </a:xfrm>
          <a:prstGeom prst="rect">
            <a:avLst/>
          </a:prstGeom>
        </p:spPr>
      </p:pic>
      <p:sp>
        <p:nvSpPr>
          <p:cNvPr id="4" name="TextBox 3"/>
          <p:cNvSpPr txBox="1"/>
          <p:nvPr/>
        </p:nvSpPr>
        <p:spPr>
          <a:xfrm>
            <a:off x="586854" y="518615"/>
            <a:ext cx="3916907" cy="1200329"/>
          </a:xfrm>
          <a:prstGeom prst="rect">
            <a:avLst/>
          </a:prstGeom>
          <a:noFill/>
        </p:spPr>
        <p:txBody>
          <a:bodyPr wrap="square" rtlCol="0">
            <a:spAutoFit/>
          </a:bodyPr>
          <a:lstStyle/>
          <a:p>
            <a:r>
              <a:rPr lang="en-US" sz="2400" dirty="0">
                <a:solidFill>
                  <a:srgbClr val="FF0000"/>
                </a:solidFill>
              </a:rPr>
              <a:t>If you plan to retake the ACT before the application deadline, please tell us here!</a:t>
            </a:r>
          </a:p>
        </p:txBody>
      </p:sp>
      <p:sp>
        <p:nvSpPr>
          <p:cNvPr id="5" name="TextBox 4"/>
          <p:cNvSpPr txBox="1"/>
          <p:nvPr/>
        </p:nvSpPr>
        <p:spPr>
          <a:xfrm>
            <a:off x="586853" y="2458872"/>
            <a:ext cx="3916907" cy="1569660"/>
          </a:xfrm>
          <a:prstGeom prst="rect">
            <a:avLst/>
          </a:prstGeom>
          <a:noFill/>
        </p:spPr>
        <p:txBody>
          <a:bodyPr wrap="square" rtlCol="0">
            <a:spAutoFit/>
          </a:bodyPr>
          <a:lstStyle/>
          <a:p>
            <a:r>
              <a:rPr lang="en-US" sz="2400" dirty="0">
                <a:solidFill>
                  <a:srgbClr val="FF0000"/>
                </a:solidFill>
              </a:rPr>
              <a:t>ACT scores are NOT printed on transcripts, so you will need to provide us with a copy!</a:t>
            </a:r>
          </a:p>
        </p:txBody>
      </p:sp>
      <p:sp>
        <p:nvSpPr>
          <p:cNvPr id="6" name="TextBox 5"/>
          <p:cNvSpPr txBox="1"/>
          <p:nvPr/>
        </p:nvSpPr>
        <p:spPr>
          <a:xfrm>
            <a:off x="586853" y="4669809"/>
            <a:ext cx="3916907" cy="830997"/>
          </a:xfrm>
          <a:prstGeom prst="rect">
            <a:avLst/>
          </a:prstGeom>
          <a:noFill/>
        </p:spPr>
        <p:txBody>
          <a:bodyPr wrap="square" rtlCol="0">
            <a:spAutoFit/>
          </a:bodyPr>
          <a:lstStyle/>
          <a:p>
            <a:r>
              <a:rPr lang="en-US" sz="2400" dirty="0">
                <a:solidFill>
                  <a:srgbClr val="FF0000"/>
                </a:solidFill>
              </a:rPr>
              <a:t>Please let us know if you are </a:t>
            </a:r>
            <a:r>
              <a:rPr lang="en-US" sz="2400" u="sng" dirty="0">
                <a:solidFill>
                  <a:srgbClr val="FF0000"/>
                </a:solidFill>
              </a:rPr>
              <a:t>currently</a:t>
            </a:r>
            <a:r>
              <a:rPr lang="en-US" sz="2400" dirty="0">
                <a:solidFill>
                  <a:srgbClr val="FF0000"/>
                </a:solidFill>
              </a:rPr>
              <a:t> enrolled at MDCC!</a:t>
            </a:r>
          </a:p>
        </p:txBody>
      </p:sp>
      <p:sp>
        <p:nvSpPr>
          <p:cNvPr id="7" name="Rectangle 6"/>
          <p:cNvSpPr/>
          <p:nvPr/>
        </p:nvSpPr>
        <p:spPr>
          <a:xfrm>
            <a:off x="451340" y="6277243"/>
            <a:ext cx="4493666" cy="369332"/>
          </a:xfrm>
          <a:prstGeom prst="rect">
            <a:avLst/>
          </a:prstGeom>
        </p:spPr>
        <p:txBody>
          <a:bodyPr wrap="none">
            <a:spAutoFit/>
          </a:bodyPr>
          <a:lstStyle/>
          <a:p>
            <a:r>
              <a:rPr lang="en-US" dirty="0">
                <a:solidFill>
                  <a:prstClr val="black"/>
                </a:solidFill>
              </a:rPr>
              <a:t>Example provided  is from the ADN application</a:t>
            </a:r>
          </a:p>
        </p:txBody>
      </p:sp>
    </p:spTree>
    <p:extLst>
      <p:ext uri="{BB962C8B-B14F-4D97-AF65-F5344CB8AC3E}">
        <p14:creationId xmlns:p14="http://schemas.microsoft.com/office/powerpoint/2010/main" val="40074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Applying to a Health Science Program</a:t>
            </a:r>
          </a:p>
        </p:txBody>
      </p:sp>
      <p:sp>
        <p:nvSpPr>
          <p:cNvPr id="5" name="Content Placeholder 4"/>
          <p:cNvSpPr>
            <a:spLocks noGrp="1"/>
          </p:cNvSpPr>
          <p:nvPr>
            <p:ph sz="half" idx="1"/>
          </p:nvPr>
        </p:nvSpPr>
        <p:spPr>
          <a:xfrm>
            <a:off x="432000" y="1511566"/>
            <a:ext cx="4108827" cy="4680434"/>
          </a:xfrm>
        </p:spPr>
        <p:txBody>
          <a:bodyPr>
            <a:normAutofit fontScale="92500"/>
          </a:bodyPr>
          <a:lstStyle/>
          <a:p>
            <a:pPr marL="0" indent="0">
              <a:buNone/>
            </a:pPr>
            <a:r>
              <a:rPr lang="en-US" dirty="0"/>
              <a:t>First the Student must Apply for General Admission</a:t>
            </a:r>
          </a:p>
          <a:p>
            <a:pPr marL="0" indent="0">
              <a:buNone/>
            </a:pPr>
            <a:endParaRPr lang="en-US" dirty="0"/>
          </a:p>
          <a:p>
            <a:pPr marL="0" indent="0">
              <a:buNone/>
            </a:pPr>
            <a:r>
              <a:rPr lang="en-US" dirty="0"/>
              <a:t>Second Must Apply to each Health Science Program (the link to the application is found under  “Health Sciences” </a:t>
            </a:r>
          </a:p>
          <a:p>
            <a:pPr marL="0" indent="0">
              <a:buNone/>
            </a:pPr>
            <a:endParaRPr lang="en-US" dirty="0"/>
          </a:p>
          <a:p>
            <a:pPr marL="0" indent="0">
              <a:buNone/>
            </a:pPr>
            <a:r>
              <a:rPr lang="en-US" dirty="0"/>
              <a:t>Pay Attention to Deadlines and ACT Requirements</a:t>
            </a:r>
          </a:p>
        </p:txBody>
      </p:sp>
      <p:pic>
        <p:nvPicPr>
          <p:cNvPr id="2" name="Picture 1" descr="MDCC - Health Sciences - Google Chrome"/>
          <p:cNvPicPr>
            <a:picLocks noChangeAspect="1"/>
          </p:cNvPicPr>
          <p:nvPr/>
        </p:nvPicPr>
        <p:blipFill rotWithShape="1">
          <a:blip r:embed="rId2">
            <a:extLst>
              <a:ext uri="{28A0092B-C50C-407E-A947-70E740481C1C}">
                <a14:useLocalDpi xmlns:a14="http://schemas.microsoft.com/office/drawing/2010/main" val="0"/>
              </a:ext>
            </a:extLst>
          </a:blip>
          <a:srcRect l="7244" t="1427" r="17075" b="-1427"/>
          <a:stretch/>
        </p:blipFill>
        <p:spPr>
          <a:xfrm>
            <a:off x="4686300" y="648000"/>
            <a:ext cx="7356763" cy="5224848"/>
          </a:xfrm>
          <a:prstGeom prst="rect">
            <a:avLst/>
          </a:prstGeom>
        </p:spPr>
      </p:pic>
    </p:spTree>
    <p:extLst>
      <p:ext uri="{BB962C8B-B14F-4D97-AF65-F5344CB8AC3E}">
        <p14:creationId xmlns:p14="http://schemas.microsoft.com/office/powerpoint/2010/main" val="1466130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30</a:t>
            </a:fld>
            <a:endParaRPr lang="en-ZA" dirty="0">
              <a:solidFill>
                <a:srgbClr val="FFFFFF"/>
              </a:solidFill>
            </a:endParaRPr>
          </a:p>
        </p:txBody>
      </p:sp>
      <p:pic>
        <p:nvPicPr>
          <p:cNvPr id="5" name="Picture 4"/>
          <p:cNvPicPr>
            <a:picLocks noChangeAspect="1"/>
          </p:cNvPicPr>
          <p:nvPr/>
        </p:nvPicPr>
        <p:blipFill>
          <a:blip r:embed="rId2"/>
          <a:stretch>
            <a:fillRect/>
          </a:stretch>
        </p:blipFill>
        <p:spPr>
          <a:xfrm>
            <a:off x="4476466" y="250822"/>
            <a:ext cx="6680140" cy="6426609"/>
          </a:xfrm>
          <a:prstGeom prst="rect">
            <a:avLst/>
          </a:prstGeom>
        </p:spPr>
      </p:pic>
      <p:sp>
        <p:nvSpPr>
          <p:cNvPr id="7" name="TextBox 6"/>
          <p:cNvSpPr txBox="1"/>
          <p:nvPr/>
        </p:nvSpPr>
        <p:spPr>
          <a:xfrm>
            <a:off x="450376" y="545910"/>
            <a:ext cx="3330054" cy="3046988"/>
          </a:xfrm>
          <a:prstGeom prst="rect">
            <a:avLst/>
          </a:prstGeom>
          <a:noFill/>
        </p:spPr>
        <p:txBody>
          <a:bodyPr wrap="square" rtlCol="0">
            <a:spAutoFit/>
          </a:bodyPr>
          <a:lstStyle/>
          <a:p>
            <a:r>
              <a:rPr lang="en-US" sz="2400" dirty="0">
                <a:solidFill>
                  <a:srgbClr val="FF0000"/>
                </a:solidFill>
              </a:rPr>
              <a:t>Please review the:</a:t>
            </a:r>
          </a:p>
          <a:p>
            <a:pPr marL="285750" indent="-285750">
              <a:buFont typeface="Arial" panose="020B0604020202020204" pitchFamily="34" charset="0"/>
              <a:buChar char="•"/>
            </a:pPr>
            <a:r>
              <a:rPr lang="en-US" sz="2400" dirty="0">
                <a:solidFill>
                  <a:srgbClr val="FF0000"/>
                </a:solidFill>
              </a:rPr>
              <a:t>Substance Use Policy</a:t>
            </a:r>
          </a:p>
          <a:p>
            <a:pPr marL="285750" indent="-285750">
              <a:buFont typeface="Arial" panose="020B0604020202020204" pitchFamily="34" charset="0"/>
              <a:buChar char="•"/>
            </a:pPr>
            <a:r>
              <a:rPr lang="en-US" sz="2400" dirty="0">
                <a:solidFill>
                  <a:srgbClr val="FF0000"/>
                </a:solidFill>
              </a:rPr>
              <a:t>Background Information Policy</a:t>
            </a:r>
          </a:p>
          <a:p>
            <a:pPr marL="285750" indent="-285750">
              <a:buFont typeface="Arial" panose="020B0604020202020204" pitchFamily="34" charset="0"/>
              <a:buChar char="•"/>
            </a:pPr>
            <a:r>
              <a:rPr lang="en-US" sz="2400" dirty="0">
                <a:solidFill>
                  <a:srgbClr val="FF0000"/>
                </a:solidFill>
              </a:rPr>
              <a:t>Core Performance Standards/Minimum Technical Standards for each program </a:t>
            </a:r>
          </a:p>
        </p:txBody>
      </p:sp>
      <p:sp>
        <p:nvSpPr>
          <p:cNvPr id="3" name="Rectangle 2"/>
          <p:cNvSpPr/>
          <p:nvPr/>
        </p:nvSpPr>
        <p:spPr>
          <a:xfrm>
            <a:off x="450376" y="5675806"/>
            <a:ext cx="2640275" cy="646331"/>
          </a:xfrm>
          <a:prstGeom prst="rect">
            <a:avLst/>
          </a:prstGeom>
        </p:spPr>
        <p:txBody>
          <a:bodyPr wrap="none">
            <a:spAutoFit/>
          </a:bodyPr>
          <a:lstStyle/>
          <a:p>
            <a:r>
              <a:rPr lang="en-US" dirty="0">
                <a:solidFill>
                  <a:prstClr val="black"/>
                </a:solidFill>
              </a:rPr>
              <a:t>Example provided  is from </a:t>
            </a:r>
          </a:p>
          <a:p>
            <a:r>
              <a:rPr lang="en-US" dirty="0">
                <a:solidFill>
                  <a:prstClr val="black"/>
                </a:solidFill>
              </a:rPr>
              <a:t>the ADN application</a:t>
            </a:r>
          </a:p>
        </p:txBody>
      </p:sp>
    </p:spTree>
    <p:extLst>
      <p:ext uri="{BB962C8B-B14F-4D97-AF65-F5344CB8AC3E}">
        <p14:creationId xmlns:p14="http://schemas.microsoft.com/office/powerpoint/2010/main" val="1774136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31</a:t>
            </a:fld>
            <a:endParaRPr lang="en-ZA" dirty="0">
              <a:solidFill>
                <a:srgbClr val="FFFFFF"/>
              </a:solidFill>
            </a:endParaRPr>
          </a:p>
        </p:txBody>
      </p:sp>
      <p:sp>
        <p:nvSpPr>
          <p:cNvPr id="5" name="TextBox 4"/>
          <p:cNvSpPr txBox="1"/>
          <p:nvPr/>
        </p:nvSpPr>
        <p:spPr>
          <a:xfrm>
            <a:off x="8368850" y="3000911"/>
            <a:ext cx="3280193" cy="1754326"/>
          </a:xfrm>
          <a:prstGeom prst="rect">
            <a:avLst/>
          </a:prstGeom>
          <a:noFill/>
        </p:spPr>
        <p:txBody>
          <a:bodyPr wrap="none" rtlCol="0">
            <a:spAutoFit/>
          </a:bodyPr>
          <a:lstStyle/>
          <a:p>
            <a:r>
              <a:rPr lang="en-US" b="1" dirty="0">
                <a:solidFill>
                  <a:srgbClr val="FF0000"/>
                </a:solidFill>
              </a:rPr>
              <a:t>Drug Screen, Background Check,   </a:t>
            </a:r>
          </a:p>
          <a:p>
            <a:r>
              <a:rPr lang="en-US" b="1" dirty="0">
                <a:solidFill>
                  <a:srgbClr val="FF0000"/>
                </a:solidFill>
              </a:rPr>
              <a:t>General : Admission,</a:t>
            </a:r>
          </a:p>
          <a:p>
            <a:r>
              <a:rPr lang="en-US" b="1" dirty="0">
                <a:solidFill>
                  <a:srgbClr val="FF0000"/>
                </a:solidFill>
              </a:rPr>
              <a:t>Readmission, and Transfer</a:t>
            </a:r>
          </a:p>
          <a:p>
            <a:r>
              <a:rPr lang="en-US" b="1" dirty="0">
                <a:solidFill>
                  <a:srgbClr val="FF0000"/>
                </a:solidFill>
              </a:rPr>
              <a:t>Policy can be found on the</a:t>
            </a:r>
          </a:p>
          <a:p>
            <a:r>
              <a:rPr lang="en-US" b="1" dirty="0">
                <a:solidFill>
                  <a:srgbClr val="FF0000"/>
                </a:solidFill>
              </a:rPr>
              <a:t>Health Sciences’ Home page </a:t>
            </a:r>
          </a:p>
          <a:p>
            <a:r>
              <a:rPr lang="en-US" b="1" dirty="0">
                <a:solidFill>
                  <a:srgbClr val="FF0000"/>
                </a:solidFill>
              </a:rPr>
              <a:t>under ‘Program Policies’ </a:t>
            </a:r>
          </a:p>
        </p:txBody>
      </p:sp>
      <p:pic>
        <p:nvPicPr>
          <p:cNvPr id="3" name="Picture 2" descr="MDCC - Health Sciences - Google Chrome"/>
          <p:cNvPicPr>
            <a:picLocks noChangeAspect="1"/>
          </p:cNvPicPr>
          <p:nvPr/>
        </p:nvPicPr>
        <p:blipFill rotWithShape="1">
          <a:blip r:embed="rId2">
            <a:extLst>
              <a:ext uri="{28A0092B-C50C-407E-A947-70E740481C1C}">
                <a14:useLocalDpi xmlns:a14="http://schemas.microsoft.com/office/drawing/2010/main" val="0"/>
              </a:ext>
            </a:extLst>
          </a:blip>
          <a:srcRect l="10782" r="11854"/>
          <a:stretch/>
        </p:blipFill>
        <p:spPr>
          <a:xfrm>
            <a:off x="685800" y="1153391"/>
            <a:ext cx="6307282" cy="4382056"/>
          </a:xfrm>
          <a:prstGeom prst="rect">
            <a:avLst/>
          </a:prstGeom>
        </p:spPr>
      </p:pic>
      <p:sp>
        <p:nvSpPr>
          <p:cNvPr id="7" name="Down Arrow 6"/>
          <p:cNvSpPr/>
          <p:nvPr/>
        </p:nvSpPr>
        <p:spPr>
          <a:xfrm rot="2909962">
            <a:off x="6938295" y="3738980"/>
            <a:ext cx="484632" cy="98717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27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32</a:t>
            </a:fld>
            <a:endParaRPr lang="en-ZA" dirty="0">
              <a:solidFill>
                <a:srgbClr val="FFFFFF"/>
              </a:solidFill>
            </a:endParaRPr>
          </a:p>
        </p:txBody>
      </p:sp>
      <p:pic>
        <p:nvPicPr>
          <p:cNvPr id="3" name="Picture 2"/>
          <p:cNvPicPr>
            <a:picLocks noChangeAspect="1"/>
          </p:cNvPicPr>
          <p:nvPr/>
        </p:nvPicPr>
        <p:blipFill>
          <a:blip r:embed="rId2"/>
          <a:stretch>
            <a:fillRect/>
          </a:stretch>
        </p:blipFill>
        <p:spPr>
          <a:xfrm rot="5400000">
            <a:off x="2664208" y="-659936"/>
            <a:ext cx="6299013" cy="8260776"/>
          </a:xfrm>
          <a:prstGeom prst="rect">
            <a:avLst/>
          </a:prstGeom>
        </p:spPr>
      </p:pic>
      <p:sp>
        <p:nvSpPr>
          <p:cNvPr id="4" name="Left Brace 3"/>
          <p:cNvSpPr/>
          <p:nvPr/>
        </p:nvSpPr>
        <p:spPr>
          <a:xfrm>
            <a:off x="2109355" y="2514600"/>
            <a:ext cx="332509" cy="2223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TextBox 4"/>
          <p:cNvSpPr txBox="1"/>
          <p:nvPr/>
        </p:nvSpPr>
        <p:spPr>
          <a:xfrm>
            <a:off x="1084716" y="3303261"/>
            <a:ext cx="1024639" cy="646331"/>
          </a:xfrm>
          <a:prstGeom prst="rect">
            <a:avLst/>
          </a:prstGeom>
          <a:noFill/>
        </p:spPr>
        <p:txBody>
          <a:bodyPr wrap="none" rtlCol="0">
            <a:spAutoFit/>
          </a:bodyPr>
          <a:lstStyle/>
          <a:p>
            <a:r>
              <a:rPr lang="en-US" dirty="0">
                <a:solidFill>
                  <a:prstClr val="black"/>
                </a:solidFill>
              </a:rPr>
              <a:t>Program </a:t>
            </a:r>
          </a:p>
          <a:p>
            <a:r>
              <a:rPr lang="en-US" dirty="0">
                <a:solidFill>
                  <a:prstClr val="black"/>
                </a:solidFill>
              </a:rPr>
              <a:t>Policies</a:t>
            </a:r>
          </a:p>
        </p:txBody>
      </p:sp>
    </p:spTree>
    <p:extLst>
      <p:ext uri="{BB962C8B-B14F-4D97-AF65-F5344CB8AC3E}">
        <p14:creationId xmlns:p14="http://schemas.microsoft.com/office/powerpoint/2010/main" val="3247055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33</a:t>
            </a:fld>
            <a:endParaRPr lang="en-ZA" dirty="0">
              <a:solidFill>
                <a:srgbClr val="FFFFFF"/>
              </a:solidFill>
            </a:endParaRPr>
          </a:p>
        </p:txBody>
      </p:sp>
      <p:pic>
        <p:nvPicPr>
          <p:cNvPr id="3" name="Picture 2"/>
          <p:cNvPicPr>
            <a:picLocks noChangeAspect="1"/>
          </p:cNvPicPr>
          <p:nvPr/>
        </p:nvPicPr>
        <p:blipFill>
          <a:blip r:embed="rId2"/>
          <a:stretch>
            <a:fillRect/>
          </a:stretch>
        </p:blipFill>
        <p:spPr>
          <a:xfrm>
            <a:off x="5609230" y="113654"/>
            <a:ext cx="5268036" cy="6563777"/>
          </a:xfrm>
          <a:prstGeom prst="rect">
            <a:avLst/>
          </a:prstGeom>
        </p:spPr>
      </p:pic>
      <p:sp>
        <p:nvSpPr>
          <p:cNvPr id="4" name="TextBox 3"/>
          <p:cNvSpPr txBox="1"/>
          <p:nvPr/>
        </p:nvSpPr>
        <p:spPr>
          <a:xfrm>
            <a:off x="859809" y="777922"/>
            <a:ext cx="3043451" cy="4031873"/>
          </a:xfrm>
          <a:prstGeom prst="rect">
            <a:avLst/>
          </a:prstGeom>
          <a:noFill/>
        </p:spPr>
        <p:txBody>
          <a:bodyPr wrap="square" rtlCol="0">
            <a:spAutoFit/>
          </a:bodyPr>
          <a:lstStyle/>
          <a:p>
            <a:r>
              <a:rPr lang="en-US" sz="3200" dirty="0">
                <a:solidFill>
                  <a:srgbClr val="FF0000"/>
                </a:solidFill>
              </a:rPr>
              <a:t>Core Performance Standards / Minimum Technical Standards are different for each program.</a:t>
            </a:r>
          </a:p>
        </p:txBody>
      </p:sp>
      <p:sp>
        <p:nvSpPr>
          <p:cNvPr id="5" name="TextBox 4"/>
          <p:cNvSpPr txBox="1"/>
          <p:nvPr/>
        </p:nvSpPr>
        <p:spPr>
          <a:xfrm>
            <a:off x="685799" y="5205846"/>
            <a:ext cx="4656468" cy="646331"/>
          </a:xfrm>
          <a:prstGeom prst="rect">
            <a:avLst/>
          </a:prstGeom>
          <a:noFill/>
        </p:spPr>
        <p:txBody>
          <a:bodyPr wrap="none" rtlCol="0">
            <a:spAutoFit/>
          </a:bodyPr>
          <a:lstStyle/>
          <a:p>
            <a:r>
              <a:rPr lang="en-US" b="1" dirty="0">
                <a:solidFill>
                  <a:srgbClr val="FF0000"/>
                </a:solidFill>
              </a:rPr>
              <a:t>These can be found on each programs’ </a:t>
            </a:r>
          </a:p>
          <a:p>
            <a:r>
              <a:rPr lang="en-US" b="1" dirty="0">
                <a:solidFill>
                  <a:srgbClr val="FF0000"/>
                </a:solidFill>
              </a:rPr>
              <a:t>Website page and are included in the application </a:t>
            </a:r>
          </a:p>
        </p:txBody>
      </p:sp>
      <p:sp>
        <p:nvSpPr>
          <p:cNvPr id="6" name="Rectangle 5"/>
          <p:cNvSpPr/>
          <p:nvPr/>
        </p:nvSpPr>
        <p:spPr>
          <a:xfrm>
            <a:off x="2561056" y="6031100"/>
            <a:ext cx="6096000" cy="646331"/>
          </a:xfrm>
          <a:prstGeom prst="rect">
            <a:avLst/>
          </a:prstGeom>
        </p:spPr>
        <p:txBody>
          <a:bodyPr>
            <a:spAutoFit/>
          </a:bodyPr>
          <a:lstStyle/>
          <a:p>
            <a:r>
              <a:rPr lang="en-US" dirty="0">
                <a:solidFill>
                  <a:prstClr val="black"/>
                </a:solidFill>
              </a:rPr>
              <a:t>Example provided  is</a:t>
            </a:r>
          </a:p>
          <a:p>
            <a:r>
              <a:rPr lang="en-US" dirty="0">
                <a:solidFill>
                  <a:prstClr val="black"/>
                </a:solidFill>
              </a:rPr>
              <a:t> from the ADN application</a:t>
            </a:r>
          </a:p>
        </p:txBody>
      </p:sp>
    </p:spTree>
    <p:extLst>
      <p:ext uri="{BB962C8B-B14F-4D97-AF65-F5344CB8AC3E}">
        <p14:creationId xmlns:p14="http://schemas.microsoft.com/office/powerpoint/2010/main" val="1508776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34</a:t>
            </a:fld>
            <a:endParaRPr lang="en-ZA" dirty="0">
              <a:solidFill>
                <a:srgbClr val="FFFFFF"/>
              </a:solidFill>
            </a:endParaRPr>
          </a:p>
        </p:txBody>
      </p:sp>
      <p:sp>
        <p:nvSpPr>
          <p:cNvPr id="4" name="Rectangle 3"/>
          <p:cNvSpPr/>
          <p:nvPr/>
        </p:nvSpPr>
        <p:spPr>
          <a:xfrm>
            <a:off x="8888758" y="5831006"/>
            <a:ext cx="2514535" cy="646331"/>
          </a:xfrm>
          <a:prstGeom prst="rect">
            <a:avLst/>
          </a:prstGeom>
        </p:spPr>
        <p:txBody>
          <a:bodyPr wrap="none">
            <a:spAutoFit/>
          </a:bodyPr>
          <a:lstStyle/>
          <a:p>
            <a:r>
              <a:rPr lang="en-US" dirty="0">
                <a:solidFill>
                  <a:prstClr val="black"/>
                </a:solidFill>
              </a:rPr>
              <a:t>Example provided  is</a:t>
            </a:r>
          </a:p>
          <a:p>
            <a:r>
              <a:rPr lang="en-US" dirty="0">
                <a:solidFill>
                  <a:prstClr val="black"/>
                </a:solidFill>
              </a:rPr>
              <a:t> from the PTA application</a:t>
            </a:r>
          </a:p>
        </p:txBody>
      </p:sp>
      <p:sp>
        <p:nvSpPr>
          <p:cNvPr id="5" name="TextBox 4"/>
          <p:cNvSpPr txBox="1"/>
          <p:nvPr/>
        </p:nvSpPr>
        <p:spPr>
          <a:xfrm>
            <a:off x="87130" y="1846584"/>
            <a:ext cx="3486532" cy="1015663"/>
          </a:xfrm>
          <a:prstGeom prst="rect">
            <a:avLst/>
          </a:prstGeom>
          <a:noFill/>
        </p:spPr>
        <p:txBody>
          <a:bodyPr wrap="none" rtlCol="0">
            <a:spAutoFit/>
          </a:bodyPr>
          <a:lstStyle/>
          <a:p>
            <a:r>
              <a:rPr lang="en-US" sz="2000" dirty="0">
                <a:solidFill>
                  <a:srgbClr val="FF0000"/>
                </a:solidFill>
              </a:rPr>
              <a:t>Please read the concluding</a:t>
            </a:r>
          </a:p>
          <a:p>
            <a:r>
              <a:rPr lang="en-US" sz="2000" dirty="0">
                <a:solidFill>
                  <a:srgbClr val="FF0000"/>
                </a:solidFill>
              </a:rPr>
              <a:t> statement carefully and</a:t>
            </a:r>
          </a:p>
          <a:p>
            <a:r>
              <a:rPr lang="en-US" sz="2000" dirty="0">
                <a:solidFill>
                  <a:srgbClr val="FF0000"/>
                </a:solidFill>
              </a:rPr>
              <a:t> you MUST sign Your Application</a:t>
            </a:r>
          </a:p>
        </p:txBody>
      </p:sp>
      <p:grpSp>
        <p:nvGrpSpPr>
          <p:cNvPr id="3" name="Group 4"/>
          <p:cNvGrpSpPr>
            <a:grpSpLocks noChangeAspect="1"/>
          </p:cNvGrpSpPr>
          <p:nvPr/>
        </p:nvGrpSpPr>
        <p:grpSpPr bwMode="auto">
          <a:xfrm>
            <a:off x="3573662" y="880110"/>
            <a:ext cx="5726113" cy="7114672"/>
            <a:chOff x="2168" y="0"/>
            <a:chExt cx="3607" cy="4430"/>
          </a:xfrm>
        </p:grpSpPr>
        <p:sp>
          <p:nvSpPr>
            <p:cNvPr id="6" name="AutoShape 3"/>
            <p:cNvSpPr>
              <a:spLocks noChangeAspect="1" noChangeArrowheads="1" noTextEdit="1"/>
            </p:cNvSpPr>
            <p:nvPr/>
          </p:nvSpPr>
          <p:spPr bwMode="auto">
            <a:xfrm>
              <a:off x="2168" y="0"/>
              <a:ext cx="3344" cy="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8" name="Group 205"/>
            <p:cNvGrpSpPr>
              <a:grpSpLocks/>
            </p:cNvGrpSpPr>
            <p:nvPr/>
          </p:nvGrpSpPr>
          <p:grpSpPr bwMode="auto">
            <a:xfrm>
              <a:off x="2168" y="0"/>
              <a:ext cx="3607" cy="4045"/>
              <a:chOff x="2168" y="0"/>
              <a:chExt cx="3607" cy="4045"/>
            </a:xfrm>
          </p:grpSpPr>
          <p:sp>
            <p:nvSpPr>
              <p:cNvPr id="30" name="Rectangle 5"/>
              <p:cNvSpPr>
                <a:spLocks noChangeArrowheads="1"/>
              </p:cNvSpPr>
              <p:nvPr/>
            </p:nvSpPr>
            <p:spPr bwMode="auto">
              <a:xfrm>
                <a:off x="2203" y="3"/>
                <a:ext cx="1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YES</a:t>
                </a:r>
                <a:endParaRPr lang="en-US" altLang="en-US">
                  <a:solidFill>
                    <a:prstClr val="black"/>
                  </a:solidFill>
                </a:endParaRPr>
              </a:p>
            </p:txBody>
          </p:sp>
          <p:sp>
            <p:nvSpPr>
              <p:cNvPr id="31" name="Rectangle 6"/>
              <p:cNvSpPr>
                <a:spLocks noChangeArrowheads="1"/>
              </p:cNvSpPr>
              <p:nvPr/>
            </p:nvSpPr>
            <p:spPr bwMode="auto">
              <a:xfrm>
                <a:off x="2347" y="3"/>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32" name="Rectangle 7"/>
              <p:cNvSpPr>
                <a:spLocks noChangeArrowheads="1"/>
              </p:cNvSpPr>
              <p:nvPr/>
            </p:nvSpPr>
            <p:spPr bwMode="auto">
              <a:xfrm>
                <a:off x="2424" y="3"/>
                <a:ext cx="1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NO</a:t>
                </a:r>
                <a:endParaRPr lang="en-US" altLang="en-US">
                  <a:solidFill>
                    <a:prstClr val="black"/>
                  </a:solidFill>
                </a:endParaRPr>
              </a:p>
            </p:txBody>
          </p:sp>
          <p:sp>
            <p:nvSpPr>
              <p:cNvPr id="33" name="Rectangle 8"/>
              <p:cNvSpPr>
                <a:spLocks noChangeArrowheads="1"/>
              </p:cNvSpPr>
              <p:nvPr/>
            </p:nvSpPr>
            <p:spPr bwMode="auto">
              <a:xfrm>
                <a:off x="2535" y="3"/>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34" name="Rectangle 9"/>
              <p:cNvSpPr>
                <a:spLocks noChangeArrowheads="1"/>
              </p:cNvSpPr>
              <p:nvPr/>
            </p:nvSpPr>
            <p:spPr bwMode="auto">
              <a:xfrm>
                <a:off x="2615" y="2"/>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1.</a:t>
                </a:r>
                <a:endParaRPr lang="en-US" altLang="en-US">
                  <a:solidFill>
                    <a:prstClr val="black"/>
                  </a:solidFill>
                </a:endParaRPr>
              </a:p>
            </p:txBody>
          </p:sp>
          <p:sp>
            <p:nvSpPr>
              <p:cNvPr id="35" name="Rectangle 10"/>
              <p:cNvSpPr>
                <a:spLocks noChangeArrowheads="1"/>
              </p:cNvSpPr>
              <p:nvPr/>
            </p:nvSpPr>
            <p:spPr bwMode="auto">
              <a:xfrm>
                <a:off x="2671" y="1"/>
                <a:ext cx="6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rPr>
                  <a:t> </a:t>
                </a:r>
                <a:endParaRPr lang="en-US" altLang="en-US">
                  <a:solidFill>
                    <a:prstClr val="black"/>
                  </a:solidFill>
                </a:endParaRPr>
              </a:p>
            </p:txBody>
          </p:sp>
          <p:sp>
            <p:nvSpPr>
              <p:cNvPr id="36" name="Rectangle 11"/>
              <p:cNvSpPr>
                <a:spLocks noChangeArrowheads="1"/>
              </p:cNvSpPr>
              <p:nvPr/>
            </p:nvSpPr>
            <p:spPr bwMode="auto">
              <a:xfrm>
                <a:off x="2726" y="4"/>
                <a:ext cx="143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Do you understand that if accepted into the </a:t>
                </a:r>
                <a:endParaRPr lang="en-US" altLang="en-US">
                  <a:solidFill>
                    <a:prstClr val="black"/>
                  </a:solidFill>
                </a:endParaRPr>
              </a:p>
            </p:txBody>
          </p:sp>
          <p:sp>
            <p:nvSpPr>
              <p:cNvPr id="37" name="Rectangle 12"/>
              <p:cNvSpPr>
                <a:spLocks noChangeArrowheads="1"/>
              </p:cNvSpPr>
              <p:nvPr/>
            </p:nvSpPr>
            <p:spPr bwMode="auto">
              <a:xfrm>
                <a:off x="4023" y="4"/>
                <a:ext cx="37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Physical T</a:t>
                </a:r>
                <a:endParaRPr lang="en-US" altLang="en-US">
                  <a:solidFill>
                    <a:prstClr val="black"/>
                  </a:solidFill>
                </a:endParaRPr>
              </a:p>
            </p:txBody>
          </p:sp>
          <p:sp>
            <p:nvSpPr>
              <p:cNvPr id="38" name="Rectangle 13"/>
              <p:cNvSpPr>
                <a:spLocks noChangeArrowheads="1"/>
              </p:cNvSpPr>
              <p:nvPr/>
            </p:nvSpPr>
            <p:spPr bwMode="auto">
              <a:xfrm>
                <a:off x="4339" y="4"/>
                <a:ext cx="28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herapist</a:t>
                </a:r>
                <a:endParaRPr lang="en-US" altLang="en-US">
                  <a:solidFill>
                    <a:prstClr val="black"/>
                  </a:solidFill>
                </a:endParaRPr>
              </a:p>
            </p:txBody>
          </p:sp>
          <p:sp>
            <p:nvSpPr>
              <p:cNvPr id="39" name="Rectangle 14"/>
              <p:cNvSpPr>
                <a:spLocks noChangeArrowheads="1"/>
              </p:cNvSpPr>
              <p:nvPr/>
            </p:nvSpPr>
            <p:spPr bwMode="auto">
              <a:xfrm>
                <a:off x="4573" y="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40" name="Rectangle 15"/>
              <p:cNvSpPr>
                <a:spLocks noChangeArrowheads="1"/>
              </p:cNvSpPr>
              <p:nvPr/>
            </p:nvSpPr>
            <p:spPr bwMode="auto">
              <a:xfrm>
                <a:off x="4591" y="4"/>
                <a:ext cx="32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Assistant</a:t>
                </a:r>
                <a:endParaRPr lang="en-US" altLang="en-US">
                  <a:solidFill>
                    <a:prstClr val="black"/>
                  </a:solidFill>
                </a:endParaRPr>
              </a:p>
            </p:txBody>
          </p:sp>
          <p:sp>
            <p:nvSpPr>
              <p:cNvPr id="41" name="Rectangle 16"/>
              <p:cNvSpPr>
                <a:spLocks noChangeArrowheads="1"/>
              </p:cNvSpPr>
              <p:nvPr/>
            </p:nvSpPr>
            <p:spPr bwMode="auto">
              <a:xfrm>
                <a:off x="4864" y="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42" name="Rectangle 17"/>
              <p:cNvSpPr>
                <a:spLocks noChangeArrowheads="1"/>
              </p:cNvSpPr>
              <p:nvPr/>
            </p:nvSpPr>
            <p:spPr bwMode="auto">
              <a:xfrm>
                <a:off x="4882" y="4"/>
                <a:ext cx="60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Program you will </a:t>
                </a:r>
                <a:endParaRPr lang="en-US" altLang="en-US">
                  <a:solidFill>
                    <a:prstClr val="black"/>
                  </a:solidFill>
                </a:endParaRPr>
              </a:p>
            </p:txBody>
          </p:sp>
          <p:sp>
            <p:nvSpPr>
              <p:cNvPr id="43" name="Rectangle 18"/>
              <p:cNvSpPr>
                <a:spLocks noChangeArrowheads="1"/>
              </p:cNvSpPr>
              <p:nvPr/>
            </p:nvSpPr>
            <p:spPr bwMode="auto">
              <a:xfrm>
                <a:off x="2726" y="89"/>
                <a:ext cx="93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be required to undergo a pre</a:t>
                </a:r>
                <a:endParaRPr lang="en-US" altLang="en-US">
                  <a:solidFill>
                    <a:prstClr val="black"/>
                  </a:solidFill>
                </a:endParaRPr>
              </a:p>
            </p:txBody>
          </p:sp>
          <p:sp>
            <p:nvSpPr>
              <p:cNvPr id="44" name="Rectangle 19"/>
              <p:cNvSpPr>
                <a:spLocks noChangeArrowheads="1"/>
              </p:cNvSpPr>
              <p:nvPr/>
            </p:nvSpPr>
            <p:spPr bwMode="auto">
              <a:xfrm>
                <a:off x="3564" y="89"/>
                <a:ext cx="5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t>
                </a:r>
                <a:endParaRPr lang="en-US" altLang="en-US">
                  <a:solidFill>
                    <a:prstClr val="black"/>
                  </a:solidFill>
                </a:endParaRPr>
              </a:p>
            </p:txBody>
          </p:sp>
          <p:sp>
            <p:nvSpPr>
              <p:cNvPr id="45" name="Rectangle 20"/>
              <p:cNvSpPr>
                <a:spLocks noChangeArrowheads="1"/>
              </p:cNvSpPr>
              <p:nvPr/>
            </p:nvSpPr>
            <p:spPr bwMode="auto">
              <a:xfrm>
                <a:off x="3588" y="89"/>
                <a:ext cx="166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admission drug screening performed by our office?</a:t>
                </a:r>
                <a:endParaRPr lang="en-US" altLang="en-US">
                  <a:solidFill>
                    <a:prstClr val="black"/>
                  </a:solidFill>
                </a:endParaRPr>
              </a:p>
            </p:txBody>
          </p:sp>
          <p:sp>
            <p:nvSpPr>
              <p:cNvPr id="46" name="Rectangle 21"/>
              <p:cNvSpPr>
                <a:spLocks noChangeArrowheads="1"/>
              </p:cNvSpPr>
              <p:nvPr/>
            </p:nvSpPr>
            <p:spPr bwMode="auto">
              <a:xfrm>
                <a:off x="5108" y="8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47" name="Rectangle 22"/>
              <p:cNvSpPr>
                <a:spLocks noChangeArrowheads="1"/>
              </p:cNvSpPr>
              <p:nvPr/>
            </p:nvSpPr>
            <p:spPr bwMode="auto">
              <a:xfrm>
                <a:off x="2726" y="175"/>
                <a:ext cx="78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**See our Substance Use Po</a:t>
                </a:r>
                <a:endParaRPr lang="en-US" altLang="en-US">
                  <a:solidFill>
                    <a:prstClr val="black"/>
                  </a:solidFill>
                </a:endParaRPr>
              </a:p>
            </p:txBody>
          </p:sp>
          <p:sp>
            <p:nvSpPr>
              <p:cNvPr id="48" name="Rectangle 23"/>
              <p:cNvSpPr>
                <a:spLocks noChangeArrowheads="1"/>
              </p:cNvSpPr>
              <p:nvPr/>
            </p:nvSpPr>
            <p:spPr bwMode="auto">
              <a:xfrm>
                <a:off x="3454" y="175"/>
                <a:ext cx="7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licy found on our website**</a:t>
                </a:r>
                <a:endParaRPr lang="en-US" altLang="en-US">
                  <a:solidFill>
                    <a:prstClr val="black"/>
                  </a:solidFill>
                </a:endParaRPr>
              </a:p>
            </p:txBody>
          </p:sp>
          <p:sp>
            <p:nvSpPr>
              <p:cNvPr id="49" name="Rectangle 24"/>
              <p:cNvSpPr>
                <a:spLocks noChangeArrowheads="1"/>
              </p:cNvSpPr>
              <p:nvPr/>
            </p:nvSpPr>
            <p:spPr bwMode="auto">
              <a:xfrm>
                <a:off x="4158" y="175"/>
                <a:ext cx="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 </a:t>
                </a:r>
                <a:endParaRPr lang="en-US" altLang="en-US">
                  <a:solidFill>
                    <a:prstClr val="black"/>
                  </a:solidFill>
                </a:endParaRPr>
              </a:p>
            </p:txBody>
          </p:sp>
          <p:sp>
            <p:nvSpPr>
              <p:cNvPr id="50" name="Rectangle 25"/>
              <p:cNvSpPr>
                <a:spLocks noChangeArrowheads="1"/>
              </p:cNvSpPr>
              <p:nvPr/>
            </p:nvSpPr>
            <p:spPr bwMode="auto">
              <a:xfrm>
                <a:off x="2168"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Rectangle 26"/>
              <p:cNvSpPr>
                <a:spLocks noChangeArrowheads="1"/>
              </p:cNvSpPr>
              <p:nvPr/>
            </p:nvSpPr>
            <p:spPr bwMode="auto">
              <a:xfrm>
                <a:off x="2168"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Rectangle 27"/>
              <p:cNvSpPr>
                <a:spLocks noChangeArrowheads="1"/>
              </p:cNvSpPr>
              <p:nvPr/>
            </p:nvSpPr>
            <p:spPr bwMode="auto">
              <a:xfrm>
                <a:off x="2171" y="0"/>
                <a:ext cx="21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Rectangle 28"/>
              <p:cNvSpPr>
                <a:spLocks noChangeArrowheads="1"/>
              </p:cNvSpPr>
              <p:nvPr/>
            </p:nvSpPr>
            <p:spPr bwMode="auto">
              <a:xfrm>
                <a:off x="2389"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Rectangle 29"/>
              <p:cNvSpPr>
                <a:spLocks noChangeArrowheads="1"/>
              </p:cNvSpPr>
              <p:nvPr/>
            </p:nvSpPr>
            <p:spPr bwMode="auto">
              <a:xfrm>
                <a:off x="2392" y="0"/>
                <a:ext cx="18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Rectangle 30"/>
              <p:cNvSpPr>
                <a:spLocks noChangeArrowheads="1"/>
              </p:cNvSpPr>
              <p:nvPr/>
            </p:nvSpPr>
            <p:spPr bwMode="auto">
              <a:xfrm>
                <a:off x="2580"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Rectangle 31"/>
              <p:cNvSpPr>
                <a:spLocks noChangeArrowheads="1"/>
              </p:cNvSpPr>
              <p:nvPr/>
            </p:nvSpPr>
            <p:spPr bwMode="auto">
              <a:xfrm>
                <a:off x="2583" y="0"/>
                <a:ext cx="291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Rectangle 32"/>
              <p:cNvSpPr>
                <a:spLocks noChangeArrowheads="1"/>
              </p:cNvSpPr>
              <p:nvPr/>
            </p:nvSpPr>
            <p:spPr bwMode="auto">
              <a:xfrm>
                <a:off x="5502"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Rectangle 33"/>
              <p:cNvSpPr>
                <a:spLocks noChangeArrowheads="1"/>
              </p:cNvSpPr>
              <p:nvPr/>
            </p:nvSpPr>
            <p:spPr bwMode="auto">
              <a:xfrm>
                <a:off x="5502" y="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Rectangle 34"/>
              <p:cNvSpPr>
                <a:spLocks noChangeArrowheads="1"/>
              </p:cNvSpPr>
              <p:nvPr/>
            </p:nvSpPr>
            <p:spPr bwMode="auto">
              <a:xfrm>
                <a:off x="2168" y="3"/>
                <a:ext cx="3" cy="2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Rectangle 35"/>
              <p:cNvSpPr>
                <a:spLocks noChangeArrowheads="1"/>
              </p:cNvSpPr>
              <p:nvPr/>
            </p:nvSpPr>
            <p:spPr bwMode="auto">
              <a:xfrm>
                <a:off x="2389" y="3"/>
                <a:ext cx="3" cy="2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Rectangle 36"/>
              <p:cNvSpPr>
                <a:spLocks noChangeArrowheads="1"/>
              </p:cNvSpPr>
              <p:nvPr/>
            </p:nvSpPr>
            <p:spPr bwMode="auto">
              <a:xfrm>
                <a:off x="2580" y="3"/>
                <a:ext cx="3" cy="2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Rectangle 37"/>
              <p:cNvSpPr>
                <a:spLocks noChangeArrowheads="1"/>
              </p:cNvSpPr>
              <p:nvPr/>
            </p:nvSpPr>
            <p:spPr bwMode="auto">
              <a:xfrm>
                <a:off x="5502" y="3"/>
                <a:ext cx="3" cy="2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Rectangle 38"/>
              <p:cNvSpPr>
                <a:spLocks noChangeArrowheads="1"/>
              </p:cNvSpPr>
              <p:nvPr/>
            </p:nvSpPr>
            <p:spPr bwMode="auto">
              <a:xfrm>
                <a:off x="2203" y="249"/>
                <a:ext cx="1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YES</a:t>
                </a:r>
                <a:endParaRPr lang="en-US" altLang="en-US">
                  <a:solidFill>
                    <a:prstClr val="black"/>
                  </a:solidFill>
                </a:endParaRPr>
              </a:p>
            </p:txBody>
          </p:sp>
          <p:sp>
            <p:nvSpPr>
              <p:cNvPr id="64" name="Rectangle 39"/>
              <p:cNvSpPr>
                <a:spLocks noChangeArrowheads="1"/>
              </p:cNvSpPr>
              <p:nvPr/>
            </p:nvSpPr>
            <p:spPr bwMode="auto">
              <a:xfrm>
                <a:off x="2347" y="249"/>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65" name="Rectangle 40"/>
              <p:cNvSpPr>
                <a:spLocks noChangeArrowheads="1"/>
              </p:cNvSpPr>
              <p:nvPr/>
            </p:nvSpPr>
            <p:spPr bwMode="auto">
              <a:xfrm>
                <a:off x="2424" y="249"/>
                <a:ext cx="1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NO</a:t>
                </a:r>
                <a:endParaRPr lang="en-US" altLang="en-US">
                  <a:solidFill>
                    <a:prstClr val="black"/>
                  </a:solidFill>
                </a:endParaRPr>
              </a:p>
            </p:txBody>
          </p:sp>
          <p:sp>
            <p:nvSpPr>
              <p:cNvPr id="66" name="Rectangle 41"/>
              <p:cNvSpPr>
                <a:spLocks noChangeArrowheads="1"/>
              </p:cNvSpPr>
              <p:nvPr/>
            </p:nvSpPr>
            <p:spPr bwMode="auto">
              <a:xfrm>
                <a:off x="2535" y="249"/>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67" name="Rectangle 42"/>
              <p:cNvSpPr>
                <a:spLocks noChangeArrowheads="1"/>
              </p:cNvSpPr>
              <p:nvPr/>
            </p:nvSpPr>
            <p:spPr bwMode="auto">
              <a:xfrm>
                <a:off x="2615" y="247"/>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2.</a:t>
                </a:r>
                <a:endParaRPr lang="en-US" altLang="en-US">
                  <a:solidFill>
                    <a:prstClr val="black"/>
                  </a:solidFill>
                </a:endParaRPr>
              </a:p>
            </p:txBody>
          </p:sp>
          <p:sp>
            <p:nvSpPr>
              <p:cNvPr id="68" name="Rectangle 43"/>
              <p:cNvSpPr>
                <a:spLocks noChangeArrowheads="1"/>
              </p:cNvSpPr>
              <p:nvPr/>
            </p:nvSpPr>
            <p:spPr bwMode="auto">
              <a:xfrm>
                <a:off x="2671" y="246"/>
                <a:ext cx="6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rPr>
                  <a:t> </a:t>
                </a:r>
                <a:endParaRPr lang="en-US" altLang="en-US">
                  <a:solidFill>
                    <a:prstClr val="black"/>
                  </a:solidFill>
                </a:endParaRPr>
              </a:p>
            </p:txBody>
          </p:sp>
          <p:sp>
            <p:nvSpPr>
              <p:cNvPr id="69" name="Rectangle 44"/>
              <p:cNvSpPr>
                <a:spLocks noChangeArrowheads="1"/>
              </p:cNvSpPr>
              <p:nvPr/>
            </p:nvSpPr>
            <p:spPr bwMode="auto">
              <a:xfrm>
                <a:off x="2726" y="249"/>
                <a:ext cx="143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Do you understand that if accepted into the </a:t>
                </a:r>
                <a:endParaRPr lang="en-US" altLang="en-US">
                  <a:solidFill>
                    <a:prstClr val="black"/>
                  </a:solidFill>
                </a:endParaRPr>
              </a:p>
            </p:txBody>
          </p:sp>
          <p:sp>
            <p:nvSpPr>
              <p:cNvPr id="70" name="Rectangle 45"/>
              <p:cNvSpPr>
                <a:spLocks noChangeArrowheads="1"/>
              </p:cNvSpPr>
              <p:nvPr/>
            </p:nvSpPr>
            <p:spPr bwMode="auto">
              <a:xfrm>
                <a:off x="4023" y="249"/>
                <a:ext cx="62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Physical Therapist</a:t>
                </a:r>
                <a:endParaRPr lang="en-US" altLang="en-US">
                  <a:solidFill>
                    <a:prstClr val="black"/>
                  </a:solidFill>
                </a:endParaRPr>
              </a:p>
            </p:txBody>
          </p:sp>
          <p:sp>
            <p:nvSpPr>
              <p:cNvPr id="71" name="Rectangle 46"/>
              <p:cNvSpPr>
                <a:spLocks noChangeArrowheads="1"/>
              </p:cNvSpPr>
              <p:nvPr/>
            </p:nvSpPr>
            <p:spPr bwMode="auto">
              <a:xfrm>
                <a:off x="4573" y="24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72" name="Rectangle 47"/>
              <p:cNvSpPr>
                <a:spLocks noChangeArrowheads="1"/>
              </p:cNvSpPr>
              <p:nvPr/>
            </p:nvSpPr>
            <p:spPr bwMode="auto">
              <a:xfrm>
                <a:off x="4591" y="249"/>
                <a:ext cx="32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Assistant</a:t>
                </a:r>
                <a:endParaRPr lang="en-US" altLang="en-US">
                  <a:solidFill>
                    <a:prstClr val="black"/>
                  </a:solidFill>
                </a:endParaRPr>
              </a:p>
            </p:txBody>
          </p:sp>
          <p:sp>
            <p:nvSpPr>
              <p:cNvPr id="73" name="Rectangle 48"/>
              <p:cNvSpPr>
                <a:spLocks noChangeArrowheads="1"/>
              </p:cNvSpPr>
              <p:nvPr/>
            </p:nvSpPr>
            <p:spPr bwMode="auto">
              <a:xfrm>
                <a:off x="4864" y="24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74" name="Rectangle 49"/>
              <p:cNvSpPr>
                <a:spLocks noChangeArrowheads="1"/>
              </p:cNvSpPr>
              <p:nvPr/>
            </p:nvSpPr>
            <p:spPr bwMode="auto">
              <a:xfrm>
                <a:off x="4882" y="249"/>
                <a:ext cx="60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Program you will </a:t>
                </a:r>
                <a:endParaRPr lang="en-US" altLang="en-US">
                  <a:solidFill>
                    <a:prstClr val="black"/>
                  </a:solidFill>
                </a:endParaRPr>
              </a:p>
            </p:txBody>
          </p:sp>
          <p:sp>
            <p:nvSpPr>
              <p:cNvPr id="75" name="Rectangle 50"/>
              <p:cNvSpPr>
                <a:spLocks noChangeArrowheads="1"/>
              </p:cNvSpPr>
              <p:nvPr/>
            </p:nvSpPr>
            <p:spPr bwMode="auto">
              <a:xfrm>
                <a:off x="2726" y="335"/>
                <a:ext cx="295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be required to be fingerprinted by our office for a Healthcare Criminal History background </a:t>
                </a:r>
                <a:endParaRPr lang="en-US" altLang="en-US">
                  <a:solidFill>
                    <a:prstClr val="black"/>
                  </a:solidFill>
                </a:endParaRPr>
              </a:p>
            </p:txBody>
          </p:sp>
          <p:sp>
            <p:nvSpPr>
              <p:cNvPr id="76" name="Rectangle 51"/>
              <p:cNvSpPr>
                <a:spLocks noChangeArrowheads="1"/>
              </p:cNvSpPr>
              <p:nvPr/>
            </p:nvSpPr>
            <p:spPr bwMode="auto">
              <a:xfrm>
                <a:off x="2726" y="420"/>
                <a:ext cx="29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check?  </a:t>
                </a:r>
                <a:endParaRPr lang="en-US" altLang="en-US">
                  <a:solidFill>
                    <a:prstClr val="black"/>
                  </a:solidFill>
                </a:endParaRPr>
              </a:p>
            </p:txBody>
          </p:sp>
          <p:sp>
            <p:nvSpPr>
              <p:cNvPr id="77" name="Rectangle 52"/>
              <p:cNvSpPr>
                <a:spLocks noChangeArrowheads="1"/>
              </p:cNvSpPr>
              <p:nvPr/>
            </p:nvSpPr>
            <p:spPr bwMode="auto">
              <a:xfrm>
                <a:off x="2970" y="430"/>
                <a:ext cx="9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**See our Background Informatio</a:t>
                </a:r>
                <a:endParaRPr lang="en-US" altLang="en-US">
                  <a:solidFill>
                    <a:prstClr val="black"/>
                  </a:solidFill>
                </a:endParaRPr>
              </a:p>
            </p:txBody>
          </p:sp>
          <p:sp>
            <p:nvSpPr>
              <p:cNvPr id="78" name="Rectangle 53"/>
              <p:cNvSpPr>
                <a:spLocks noChangeArrowheads="1"/>
              </p:cNvSpPr>
              <p:nvPr/>
            </p:nvSpPr>
            <p:spPr bwMode="auto">
              <a:xfrm>
                <a:off x="3851" y="430"/>
                <a:ext cx="87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n Policy found on our website**</a:t>
                </a:r>
                <a:endParaRPr lang="en-US" altLang="en-US">
                  <a:solidFill>
                    <a:prstClr val="black"/>
                  </a:solidFill>
                </a:endParaRPr>
              </a:p>
            </p:txBody>
          </p:sp>
          <p:sp>
            <p:nvSpPr>
              <p:cNvPr id="79" name="Rectangle 54"/>
              <p:cNvSpPr>
                <a:spLocks noChangeArrowheads="1"/>
              </p:cNvSpPr>
              <p:nvPr/>
            </p:nvSpPr>
            <p:spPr bwMode="auto">
              <a:xfrm>
                <a:off x="4672" y="42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80" name="Rectangle 55"/>
              <p:cNvSpPr>
                <a:spLocks noChangeArrowheads="1"/>
              </p:cNvSpPr>
              <p:nvPr/>
            </p:nvSpPr>
            <p:spPr bwMode="auto">
              <a:xfrm>
                <a:off x="2168" y="24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Rectangle 56"/>
              <p:cNvSpPr>
                <a:spLocks noChangeArrowheads="1"/>
              </p:cNvSpPr>
              <p:nvPr/>
            </p:nvSpPr>
            <p:spPr bwMode="auto">
              <a:xfrm>
                <a:off x="2171" y="245"/>
                <a:ext cx="21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Rectangle 57"/>
              <p:cNvSpPr>
                <a:spLocks noChangeArrowheads="1"/>
              </p:cNvSpPr>
              <p:nvPr/>
            </p:nvSpPr>
            <p:spPr bwMode="auto">
              <a:xfrm>
                <a:off x="2389" y="24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Rectangle 58"/>
              <p:cNvSpPr>
                <a:spLocks noChangeArrowheads="1"/>
              </p:cNvSpPr>
              <p:nvPr/>
            </p:nvSpPr>
            <p:spPr bwMode="auto">
              <a:xfrm>
                <a:off x="2392" y="245"/>
                <a:ext cx="18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Rectangle 59"/>
              <p:cNvSpPr>
                <a:spLocks noChangeArrowheads="1"/>
              </p:cNvSpPr>
              <p:nvPr/>
            </p:nvSpPr>
            <p:spPr bwMode="auto">
              <a:xfrm>
                <a:off x="2580" y="24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Rectangle 60"/>
              <p:cNvSpPr>
                <a:spLocks noChangeArrowheads="1"/>
              </p:cNvSpPr>
              <p:nvPr/>
            </p:nvSpPr>
            <p:spPr bwMode="auto">
              <a:xfrm>
                <a:off x="2583" y="245"/>
                <a:ext cx="291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Rectangle 61"/>
              <p:cNvSpPr>
                <a:spLocks noChangeArrowheads="1"/>
              </p:cNvSpPr>
              <p:nvPr/>
            </p:nvSpPr>
            <p:spPr bwMode="auto">
              <a:xfrm>
                <a:off x="5502" y="24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Rectangle 62"/>
              <p:cNvSpPr>
                <a:spLocks noChangeArrowheads="1"/>
              </p:cNvSpPr>
              <p:nvPr/>
            </p:nvSpPr>
            <p:spPr bwMode="auto">
              <a:xfrm>
                <a:off x="2168" y="248"/>
                <a:ext cx="3" cy="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Rectangle 63"/>
              <p:cNvSpPr>
                <a:spLocks noChangeArrowheads="1"/>
              </p:cNvSpPr>
              <p:nvPr/>
            </p:nvSpPr>
            <p:spPr bwMode="auto">
              <a:xfrm>
                <a:off x="2389" y="248"/>
                <a:ext cx="3" cy="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Rectangle 64"/>
              <p:cNvSpPr>
                <a:spLocks noChangeArrowheads="1"/>
              </p:cNvSpPr>
              <p:nvPr/>
            </p:nvSpPr>
            <p:spPr bwMode="auto">
              <a:xfrm>
                <a:off x="2580" y="248"/>
                <a:ext cx="3" cy="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Rectangle 65"/>
              <p:cNvSpPr>
                <a:spLocks noChangeArrowheads="1"/>
              </p:cNvSpPr>
              <p:nvPr/>
            </p:nvSpPr>
            <p:spPr bwMode="auto">
              <a:xfrm>
                <a:off x="5502" y="248"/>
                <a:ext cx="3" cy="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Rectangle 66"/>
              <p:cNvSpPr>
                <a:spLocks noChangeArrowheads="1"/>
              </p:cNvSpPr>
              <p:nvPr/>
            </p:nvSpPr>
            <p:spPr bwMode="auto">
              <a:xfrm>
                <a:off x="2203" y="508"/>
                <a:ext cx="1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YES</a:t>
                </a:r>
                <a:endParaRPr lang="en-US" altLang="en-US">
                  <a:solidFill>
                    <a:prstClr val="black"/>
                  </a:solidFill>
                </a:endParaRPr>
              </a:p>
            </p:txBody>
          </p:sp>
          <p:sp>
            <p:nvSpPr>
              <p:cNvPr id="92" name="Rectangle 67"/>
              <p:cNvSpPr>
                <a:spLocks noChangeArrowheads="1"/>
              </p:cNvSpPr>
              <p:nvPr/>
            </p:nvSpPr>
            <p:spPr bwMode="auto">
              <a:xfrm>
                <a:off x="2347" y="508"/>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93" name="Rectangle 68"/>
              <p:cNvSpPr>
                <a:spLocks noChangeArrowheads="1"/>
              </p:cNvSpPr>
              <p:nvPr/>
            </p:nvSpPr>
            <p:spPr bwMode="auto">
              <a:xfrm>
                <a:off x="2424" y="508"/>
                <a:ext cx="1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NO</a:t>
                </a:r>
                <a:endParaRPr lang="en-US" altLang="en-US">
                  <a:solidFill>
                    <a:prstClr val="black"/>
                  </a:solidFill>
                </a:endParaRPr>
              </a:p>
            </p:txBody>
          </p:sp>
          <p:sp>
            <p:nvSpPr>
              <p:cNvPr id="94" name="Rectangle 69"/>
              <p:cNvSpPr>
                <a:spLocks noChangeArrowheads="1"/>
              </p:cNvSpPr>
              <p:nvPr/>
            </p:nvSpPr>
            <p:spPr bwMode="auto">
              <a:xfrm>
                <a:off x="2535" y="508"/>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95" name="Rectangle 70"/>
              <p:cNvSpPr>
                <a:spLocks noChangeArrowheads="1"/>
              </p:cNvSpPr>
              <p:nvPr/>
            </p:nvSpPr>
            <p:spPr bwMode="auto">
              <a:xfrm>
                <a:off x="2615" y="506"/>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3.</a:t>
                </a:r>
                <a:endParaRPr lang="en-US" altLang="en-US">
                  <a:solidFill>
                    <a:prstClr val="black"/>
                  </a:solidFill>
                </a:endParaRPr>
              </a:p>
            </p:txBody>
          </p:sp>
          <p:sp>
            <p:nvSpPr>
              <p:cNvPr id="96" name="Rectangle 71"/>
              <p:cNvSpPr>
                <a:spLocks noChangeArrowheads="1"/>
              </p:cNvSpPr>
              <p:nvPr/>
            </p:nvSpPr>
            <p:spPr bwMode="auto">
              <a:xfrm>
                <a:off x="2671" y="505"/>
                <a:ext cx="6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rPr>
                  <a:t> </a:t>
                </a:r>
                <a:endParaRPr lang="en-US" altLang="en-US">
                  <a:solidFill>
                    <a:prstClr val="black"/>
                  </a:solidFill>
                </a:endParaRPr>
              </a:p>
            </p:txBody>
          </p:sp>
          <p:sp>
            <p:nvSpPr>
              <p:cNvPr id="97" name="Rectangle 72"/>
              <p:cNvSpPr>
                <a:spLocks noChangeArrowheads="1"/>
              </p:cNvSpPr>
              <p:nvPr/>
            </p:nvSpPr>
            <p:spPr bwMode="auto">
              <a:xfrm>
                <a:off x="2726" y="508"/>
                <a:ext cx="77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Do you understand the </a:t>
                </a:r>
                <a:endParaRPr lang="en-US" altLang="en-US">
                  <a:solidFill>
                    <a:prstClr val="black"/>
                  </a:solidFill>
                </a:endParaRPr>
              </a:p>
            </p:txBody>
          </p:sp>
          <p:sp>
            <p:nvSpPr>
              <p:cNvPr id="98" name="Rectangle 73"/>
              <p:cNvSpPr>
                <a:spLocks noChangeArrowheads="1"/>
              </p:cNvSpPr>
              <p:nvPr/>
            </p:nvSpPr>
            <p:spPr bwMode="auto">
              <a:xfrm>
                <a:off x="3418" y="508"/>
                <a:ext cx="6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technical standards</a:t>
                </a:r>
                <a:endParaRPr lang="en-US" altLang="en-US">
                  <a:solidFill>
                    <a:prstClr val="black"/>
                  </a:solidFill>
                </a:endParaRPr>
              </a:p>
            </p:txBody>
          </p:sp>
          <p:sp>
            <p:nvSpPr>
              <p:cNvPr id="99" name="Rectangle 74"/>
              <p:cNvSpPr>
                <a:spLocks noChangeArrowheads="1"/>
              </p:cNvSpPr>
              <p:nvPr/>
            </p:nvSpPr>
            <p:spPr bwMode="auto">
              <a:xfrm>
                <a:off x="3984" y="50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00" name="Rectangle 75"/>
              <p:cNvSpPr>
                <a:spLocks noChangeArrowheads="1"/>
              </p:cNvSpPr>
              <p:nvPr/>
            </p:nvSpPr>
            <p:spPr bwMode="auto">
              <a:xfrm>
                <a:off x="4003" y="508"/>
                <a:ext cx="15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that are considered essential for the practice of </a:t>
                </a:r>
                <a:endParaRPr lang="en-US" altLang="en-US">
                  <a:solidFill>
                    <a:prstClr val="black"/>
                  </a:solidFill>
                </a:endParaRPr>
              </a:p>
            </p:txBody>
          </p:sp>
          <p:sp>
            <p:nvSpPr>
              <p:cNvPr id="101" name="Rectangle 76"/>
              <p:cNvSpPr>
                <a:spLocks noChangeArrowheads="1"/>
              </p:cNvSpPr>
              <p:nvPr/>
            </p:nvSpPr>
            <p:spPr bwMode="auto">
              <a:xfrm>
                <a:off x="2726" y="594"/>
                <a:ext cx="84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physical therapy assistant</a:t>
                </a:r>
                <a:endParaRPr lang="en-US" altLang="en-US">
                  <a:solidFill>
                    <a:prstClr val="black"/>
                  </a:solidFill>
                </a:endParaRPr>
              </a:p>
            </p:txBody>
          </p:sp>
          <p:sp>
            <p:nvSpPr>
              <p:cNvPr id="102" name="Rectangle 77"/>
              <p:cNvSpPr>
                <a:spLocks noChangeArrowheads="1"/>
              </p:cNvSpPr>
              <p:nvPr/>
            </p:nvSpPr>
            <p:spPr bwMode="auto">
              <a:xfrm>
                <a:off x="3484" y="59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03" name="Rectangle 78"/>
              <p:cNvSpPr>
                <a:spLocks noChangeArrowheads="1"/>
              </p:cNvSpPr>
              <p:nvPr/>
            </p:nvSpPr>
            <p:spPr bwMode="auto">
              <a:xfrm>
                <a:off x="3503" y="594"/>
                <a:ext cx="49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listed below?  </a:t>
                </a:r>
                <a:endParaRPr lang="en-US" altLang="en-US">
                  <a:solidFill>
                    <a:prstClr val="black"/>
                  </a:solidFill>
                </a:endParaRPr>
              </a:p>
            </p:txBody>
          </p:sp>
          <p:sp>
            <p:nvSpPr>
              <p:cNvPr id="104" name="Rectangle 79"/>
              <p:cNvSpPr>
                <a:spLocks noChangeArrowheads="1"/>
              </p:cNvSpPr>
              <p:nvPr/>
            </p:nvSpPr>
            <p:spPr bwMode="auto">
              <a:xfrm>
                <a:off x="3934" y="594"/>
                <a:ext cx="54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latin typeface="Times New Roman" panose="02020603050405020304" pitchFamily="18" charset="0"/>
                  </a:rPr>
                  <a:t>These include:  </a:t>
                </a:r>
                <a:endParaRPr lang="en-US" altLang="en-US">
                  <a:solidFill>
                    <a:prstClr val="black"/>
                  </a:solidFill>
                </a:endParaRPr>
              </a:p>
            </p:txBody>
          </p:sp>
          <p:sp>
            <p:nvSpPr>
              <p:cNvPr id="105" name="Rectangle 80"/>
              <p:cNvSpPr>
                <a:spLocks noChangeArrowheads="1"/>
              </p:cNvSpPr>
              <p:nvPr/>
            </p:nvSpPr>
            <p:spPr bwMode="auto">
              <a:xfrm>
                <a:off x="4405" y="594"/>
                <a:ext cx="90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latin typeface="Times New Roman" panose="02020603050405020304" pitchFamily="18" charset="0"/>
                  </a:rPr>
                  <a:t>communication standards, </a:t>
                </a:r>
                <a:endParaRPr lang="en-US" altLang="en-US">
                  <a:solidFill>
                    <a:prstClr val="black"/>
                  </a:solidFill>
                </a:endParaRPr>
              </a:p>
            </p:txBody>
          </p:sp>
          <p:sp>
            <p:nvSpPr>
              <p:cNvPr id="106" name="Rectangle 81"/>
              <p:cNvSpPr>
                <a:spLocks noChangeArrowheads="1"/>
              </p:cNvSpPr>
              <p:nvPr/>
            </p:nvSpPr>
            <p:spPr bwMode="auto">
              <a:xfrm>
                <a:off x="2726" y="679"/>
                <a:ext cx="135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latin typeface="Times New Roman" panose="02020603050405020304" pitchFamily="18" charset="0"/>
                  </a:rPr>
                  <a:t>cognitive and intellectual standards, mob</a:t>
                </a:r>
                <a:endParaRPr lang="en-US" altLang="en-US">
                  <a:solidFill>
                    <a:prstClr val="black"/>
                  </a:solidFill>
                </a:endParaRPr>
              </a:p>
            </p:txBody>
          </p:sp>
          <p:sp>
            <p:nvSpPr>
              <p:cNvPr id="107" name="Rectangle 82"/>
              <p:cNvSpPr>
                <a:spLocks noChangeArrowheads="1"/>
              </p:cNvSpPr>
              <p:nvPr/>
            </p:nvSpPr>
            <p:spPr bwMode="auto">
              <a:xfrm>
                <a:off x="3956" y="679"/>
                <a:ext cx="127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latin typeface="Times New Roman" panose="02020603050405020304" pitchFamily="18" charset="0"/>
                  </a:rPr>
                  <a:t>ility/motor skills, sensory abilities and </a:t>
                </a:r>
                <a:endParaRPr lang="en-US" altLang="en-US">
                  <a:solidFill>
                    <a:prstClr val="black"/>
                  </a:solidFill>
                </a:endParaRPr>
              </a:p>
            </p:txBody>
          </p:sp>
          <p:sp>
            <p:nvSpPr>
              <p:cNvPr id="108" name="Rectangle 83"/>
              <p:cNvSpPr>
                <a:spLocks noChangeArrowheads="1"/>
              </p:cNvSpPr>
              <p:nvPr/>
            </p:nvSpPr>
            <p:spPr bwMode="auto">
              <a:xfrm>
                <a:off x="2726" y="765"/>
                <a:ext cx="195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latin typeface="Times New Roman" panose="02020603050405020304" pitchFamily="18" charset="0"/>
                  </a:rPr>
                  <a:t>observational skills, and behavioral/professional standards.</a:t>
                </a:r>
                <a:endParaRPr lang="en-US" altLang="en-US">
                  <a:solidFill>
                    <a:prstClr val="black"/>
                  </a:solidFill>
                </a:endParaRPr>
              </a:p>
            </p:txBody>
          </p:sp>
          <p:sp>
            <p:nvSpPr>
              <p:cNvPr id="109" name="Rectangle 84"/>
              <p:cNvSpPr>
                <a:spLocks noChangeArrowheads="1"/>
              </p:cNvSpPr>
              <p:nvPr/>
            </p:nvSpPr>
            <p:spPr bwMode="auto">
              <a:xfrm>
                <a:off x="4511" y="765"/>
                <a:ext cx="7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10" name="Rectangle 85"/>
              <p:cNvSpPr>
                <a:spLocks noChangeArrowheads="1"/>
              </p:cNvSpPr>
              <p:nvPr/>
            </p:nvSpPr>
            <p:spPr bwMode="auto">
              <a:xfrm>
                <a:off x="4548" y="76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11" name="Rectangle 86"/>
              <p:cNvSpPr>
                <a:spLocks noChangeArrowheads="1"/>
              </p:cNvSpPr>
              <p:nvPr/>
            </p:nvSpPr>
            <p:spPr bwMode="auto">
              <a:xfrm>
                <a:off x="2726" y="851"/>
                <a:ext cx="30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**See our </a:t>
                </a:r>
                <a:endParaRPr lang="en-US" altLang="en-US">
                  <a:solidFill>
                    <a:prstClr val="black"/>
                  </a:solidFill>
                </a:endParaRPr>
              </a:p>
            </p:txBody>
          </p:sp>
          <p:sp>
            <p:nvSpPr>
              <p:cNvPr id="112" name="Rectangle 87"/>
              <p:cNvSpPr>
                <a:spLocks noChangeArrowheads="1"/>
              </p:cNvSpPr>
              <p:nvPr/>
            </p:nvSpPr>
            <p:spPr bwMode="auto">
              <a:xfrm>
                <a:off x="2998" y="851"/>
                <a:ext cx="55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Minimum Technica</a:t>
                </a:r>
                <a:endParaRPr lang="en-US" altLang="en-US">
                  <a:solidFill>
                    <a:prstClr val="black"/>
                  </a:solidFill>
                </a:endParaRPr>
              </a:p>
            </p:txBody>
          </p:sp>
          <p:sp>
            <p:nvSpPr>
              <p:cNvPr id="113" name="Rectangle 88"/>
              <p:cNvSpPr>
                <a:spLocks noChangeArrowheads="1"/>
              </p:cNvSpPr>
              <p:nvPr/>
            </p:nvSpPr>
            <p:spPr bwMode="auto">
              <a:xfrm>
                <a:off x="3504" y="851"/>
                <a:ext cx="93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l Standards for Physical Therapist</a:t>
                </a:r>
                <a:endParaRPr lang="en-US" altLang="en-US">
                  <a:solidFill>
                    <a:prstClr val="black"/>
                  </a:solidFill>
                </a:endParaRPr>
              </a:p>
            </p:txBody>
          </p:sp>
          <p:sp>
            <p:nvSpPr>
              <p:cNvPr id="114" name="Rectangle 89"/>
              <p:cNvSpPr>
                <a:spLocks noChangeArrowheads="1"/>
              </p:cNvSpPr>
              <p:nvPr/>
            </p:nvSpPr>
            <p:spPr bwMode="auto">
              <a:xfrm>
                <a:off x="4376" y="851"/>
                <a:ext cx="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 </a:t>
                </a:r>
                <a:endParaRPr lang="en-US" altLang="en-US">
                  <a:solidFill>
                    <a:prstClr val="black"/>
                  </a:solidFill>
                </a:endParaRPr>
              </a:p>
            </p:txBody>
          </p:sp>
          <p:sp>
            <p:nvSpPr>
              <p:cNvPr id="115" name="Rectangle 90"/>
              <p:cNvSpPr>
                <a:spLocks noChangeArrowheads="1"/>
              </p:cNvSpPr>
              <p:nvPr/>
            </p:nvSpPr>
            <p:spPr bwMode="auto">
              <a:xfrm>
                <a:off x="4391" y="851"/>
                <a:ext cx="2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Assistant</a:t>
                </a:r>
                <a:endParaRPr lang="en-US" altLang="en-US">
                  <a:solidFill>
                    <a:prstClr val="black"/>
                  </a:solidFill>
                </a:endParaRPr>
              </a:p>
            </p:txBody>
          </p:sp>
          <p:sp>
            <p:nvSpPr>
              <p:cNvPr id="116" name="Rectangle 91"/>
              <p:cNvSpPr>
                <a:spLocks noChangeArrowheads="1"/>
              </p:cNvSpPr>
              <p:nvPr/>
            </p:nvSpPr>
            <p:spPr bwMode="auto">
              <a:xfrm>
                <a:off x="4621" y="851"/>
                <a:ext cx="9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i="1">
                    <a:solidFill>
                      <a:srgbClr val="000000"/>
                    </a:solidFill>
                    <a:latin typeface="Times New Roman" panose="02020603050405020304" pitchFamily="18" charset="0"/>
                  </a:rPr>
                  <a:t>**</a:t>
                </a:r>
                <a:endParaRPr lang="en-US" altLang="en-US">
                  <a:solidFill>
                    <a:prstClr val="black"/>
                  </a:solidFill>
                </a:endParaRPr>
              </a:p>
            </p:txBody>
          </p:sp>
          <p:sp>
            <p:nvSpPr>
              <p:cNvPr id="117" name="Rectangle 92"/>
              <p:cNvSpPr>
                <a:spLocks noChangeArrowheads="1"/>
              </p:cNvSpPr>
              <p:nvPr/>
            </p:nvSpPr>
            <p:spPr bwMode="auto">
              <a:xfrm>
                <a:off x="4683" y="84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18" name="Rectangle 93"/>
              <p:cNvSpPr>
                <a:spLocks noChangeArrowheads="1"/>
              </p:cNvSpPr>
              <p:nvPr/>
            </p:nvSpPr>
            <p:spPr bwMode="auto">
              <a:xfrm>
                <a:off x="2168" y="5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Rectangle 94"/>
              <p:cNvSpPr>
                <a:spLocks noChangeArrowheads="1"/>
              </p:cNvSpPr>
              <p:nvPr/>
            </p:nvSpPr>
            <p:spPr bwMode="auto">
              <a:xfrm>
                <a:off x="2171" y="505"/>
                <a:ext cx="21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Rectangle 95"/>
              <p:cNvSpPr>
                <a:spLocks noChangeArrowheads="1"/>
              </p:cNvSpPr>
              <p:nvPr/>
            </p:nvSpPr>
            <p:spPr bwMode="auto">
              <a:xfrm>
                <a:off x="2389" y="5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Rectangle 96"/>
              <p:cNvSpPr>
                <a:spLocks noChangeArrowheads="1"/>
              </p:cNvSpPr>
              <p:nvPr/>
            </p:nvSpPr>
            <p:spPr bwMode="auto">
              <a:xfrm>
                <a:off x="2392" y="505"/>
                <a:ext cx="18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Rectangle 97"/>
              <p:cNvSpPr>
                <a:spLocks noChangeArrowheads="1"/>
              </p:cNvSpPr>
              <p:nvPr/>
            </p:nvSpPr>
            <p:spPr bwMode="auto">
              <a:xfrm>
                <a:off x="2580" y="5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Rectangle 98"/>
              <p:cNvSpPr>
                <a:spLocks noChangeArrowheads="1"/>
              </p:cNvSpPr>
              <p:nvPr/>
            </p:nvSpPr>
            <p:spPr bwMode="auto">
              <a:xfrm>
                <a:off x="2583" y="505"/>
                <a:ext cx="291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Rectangle 99"/>
              <p:cNvSpPr>
                <a:spLocks noChangeArrowheads="1"/>
              </p:cNvSpPr>
              <p:nvPr/>
            </p:nvSpPr>
            <p:spPr bwMode="auto">
              <a:xfrm>
                <a:off x="5502" y="50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Rectangle 100"/>
              <p:cNvSpPr>
                <a:spLocks noChangeArrowheads="1"/>
              </p:cNvSpPr>
              <p:nvPr/>
            </p:nvSpPr>
            <p:spPr bwMode="auto">
              <a:xfrm>
                <a:off x="2168" y="508"/>
                <a:ext cx="3" cy="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Rectangle 101"/>
              <p:cNvSpPr>
                <a:spLocks noChangeArrowheads="1"/>
              </p:cNvSpPr>
              <p:nvPr/>
            </p:nvSpPr>
            <p:spPr bwMode="auto">
              <a:xfrm>
                <a:off x="2168"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Rectangle 102"/>
              <p:cNvSpPr>
                <a:spLocks noChangeArrowheads="1"/>
              </p:cNvSpPr>
              <p:nvPr/>
            </p:nvSpPr>
            <p:spPr bwMode="auto">
              <a:xfrm>
                <a:off x="2168"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Rectangle 103"/>
              <p:cNvSpPr>
                <a:spLocks noChangeArrowheads="1"/>
              </p:cNvSpPr>
              <p:nvPr/>
            </p:nvSpPr>
            <p:spPr bwMode="auto">
              <a:xfrm>
                <a:off x="2171" y="921"/>
                <a:ext cx="21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Rectangle 104"/>
              <p:cNvSpPr>
                <a:spLocks noChangeArrowheads="1"/>
              </p:cNvSpPr>
              <p:nvPr/>
            </p:nvSpPr>
            <p:spPr bwMode="auto">
              <a:xfrm>
                <a:off x="2389" y="508"/>
                <a:ext cx="3" cy="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Rectangle 105"/>
              <p:cNvSpPr>
                <a:spLocks noChangeArrowheads="1"/>
              </p:cNvSpPr>
              <p:nvPr/>
            </p:nvSpPr>
            <p:spPr bwMode="auto">
              <a:xfrm>
                <a:off x="2389"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Rectangle 106"/>
              <p:cNvSpPr>
                <a:spLocks noChangeArrowheads="1"/>
              </p:cNvSpPr>
              <p:nvPr/>
            </p:nvSpPr>
            <p:spPr bwMode="auto">
              <a:xfrm>
                <a:off x="2392" y="921"/>
                <a:ext cx="18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Rectangle 107"/>
              <p:cNvSpPr>
                <a:spLocks noChangeArrowheads="1"/>
              </p:cNvSpPr>
              <p:nvPr/>
            </p:nvSpPr>
            <p:spPr bwMode="auto">
              <a:xfrm>
                <a:off x="2580" y="508"/>
                <a:ext cx="3" cy="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Rectangle 108"/>
              <p:cNvSpPr>
                <a:spLocks noChangeArrowheads="1"/>
              </p:cNvSpPr>
              <p:nvPr/>
            </p:nvSpPr>
            <p:spPr bwMode="auto">
              <a:xfrm>
                <a:off x="2580"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Rectangle 109"/>
              <p:cNvSpPr>
                <a:spLocks noChangeArrowheads="1"/>
              </p:cNvSpPr>
              <p:nvPr/>
            </p:nvSpPr>
            <p:spPr bwMode="auto">
              <a:xfrm>
                <a:off x="2583" y="921"/>
                <a:ext cx="291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Rectangle 110"/>
              <p:cNvSpPr>
                <a:spLocks noChangeArrowheads="1"/>
              </p:cNvSpPr>
              <p:nvPr/>
            </p:nvSpPr>
            <p:spPr bwMode="auto">
              <a:xfrm>
                <a:off x="5502" y="508"/>
                <a:ext cx="3" cy="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Rectangle 111"/>
              <p:cNvSpPr>
                <a:spLocks noChangeArrowheads="1"/>
              </p:cNvSpPr>
              <p:nvPr/>
            </p:nvSpPr>
            <p:spPr bwMode="auto">
              <a:xfrm>
                <a:off x="5502"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Rectangle 112"/>
              <p:cNvSpPr>
                <a:spLocks noChangeArrowheads="1"/>
              </p:cNvSpPr>
              <p:nvPr/>
            </p:nvSpPr>
            <p:spPr bwMode="auto">
              <a:xfrm>
                <a:off x="5502" y="92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Rectangle 113"/>
              <p:cNvSpPr>
                <a:spLocks noChangeArrowheads="1"/>
              </p:cNvSpPr>
              <p:nvPr/>
            </p:nvSpPr>
            <p:spPr bwMode="auto">
              <a:xfrm>
                <a:off x="2168" y="92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39" name="Rectangle 114"/>
              <p:cNvSpPr>
                <a:spLocks noChangeArrowheads="1"/>
              </p:cNvSpPr>
              <p:nvPr/>
            </p:nvSpPr>
            <p:spPr bwMode="auto">
              <a:xfrm>
                <a:off x="2168" y="1009"/>
                <a:ext cx="2260"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Rectangle 115"/>
              <p:cNvSpPr>
                <a:spLocks noChangeArrowheads="1"/>
              </p:cNvSpPr>
              <p:nvPr/>
            </p:nvSpPr>
            <p:spPr bwMode="auto">
              <a:xfrm>
                <a:off x="2168" y="1010"/>
                <a:ext cx="246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ALL APPLICANTS SHOULD BE ADVISED OF THE FOLLOWING:</a:t>
                </a:r>
                <a:endParaRPr lang="en-US" altLang="en-US">
                  <a:solidFill>
                    <a:prstClr val="black"/>
                  </a:solidFill>
                </a:endParaRPr>
              </a:p>
            </p:txBody>
          </p:sp>
          <p:sp>
            <p:nvSpPr>
              <p:cNvPr id="141" name="Rectangle 116"/>
              <p:cNvSpPr>
                <a:spLocks noChangeArrowheads="1"/>
              </p:cNvSpPr>
              <p:nvPr/>
            </p:nvSpPr>
            <p:spPr bwMode="auto">
              <a:xfrm>
                <a:off x="4428" y="1010"/>
                <a:ext cx="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 </a:t>
                </a:r>
                <a:endParaRPr lang="en-US" altLang="en-US">
                  <a:solidFill>
                    <a:prstClr val="black"/>
                  </a:solidFill>
                </a:endParaRPr>
              </a:p>
            </p:txBody>
          </p:sp>
          <p:sp>
            <p:nvSpPr>
              <p:cNvPr id="142" name="Rectangle 117"/>
              <p:cNvSpPr>
                <a:spLocks noChangeArrowheads="1"/>
              </p:cNvSpPr>
              <p:nvPr/>
            </p:nvSpPr>
            <p:spPr bwMode="auto">
              <a:xfrm>
                <a:off x="2168" y="1086"/>
                <a:ext cx="226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Rectangle 118"/>
              <p:cNvSpPr>
                <a:spLocks noChangeArrowheads="1"/>
              </p:cNvSpPr>
              <p:nvPr/>
            </p:nvSpPr>
            <p:spPr bwMode="auto">
              <a:xfrm>
                <a:off x="2335" y="1095"/>
                <a:ext cx="3070"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Rectangle 119"/>
              <p:cNvSpPr>
                <a:spLocks noChangeArrowheads="1"/>
              </p:cNvSpPr>
              <p:nvPr/>
            </p:nvSpPr>
            <p:spPr bwMode="auto">
              <a:xfrm>
                <a:off x="2279" y="1095"/>
                <a:ext cx="56"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Rectangle 120"/>
              <p:cNvSpPr>
                <a:spLocks noChangeArrowheads="1"/>
              </p:cNvSpPr>
              <p:nvPr/>
            </p:nvSpPr>
            <p:spPr bwMode="auto">
              <a:xfrm>
                <a:off x="2279" y="1094"/>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1.</a:t>
                </a:r>
                <a:endParaRPr lang="en-US" altLang="en-US">
                  <a:solidFill>
                    <a:prstClr val="black"/>
                  </a:solidFill>
                </a:endParaRPr>
              </a:p>
            </p:txBody>
          </p:sp>
          <p:sp>
            <p:nvSpPr>
              <p:cNvPr id="146" name="Rectangle 121"/>
              <p:cNvSpPr>
                <a:spLocks noChangeArrowheads="1"/>
              </p:cNvSpPr>
              <p:nvPr/>
            </p:nvSpPr>
            <p:spPr bwMode="auto">
              <a:xfrm>
                <a:off x="2335" y="1093"/>
                <a:ext cx="6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rPr>
                  <a:t> </a:t>
                </a:r>
                <a:endParaRPr lang="en-US" altLang="en-US">
                  <a:solidFill>
                    <a:prstClr val="black"/>
                  </a:solidFill>
                </a:endParaRPr>
              </a:p>
            </p:txBody>
          </p:sp>
          <p:sp>
            <p:nvSpPr>
              <p:cNvPr id="147" name="Rectangle 122"/>
              <p:cNvSpPr>
                <a:spLocks noChangeArrowheads="1"/>
              </p:cNvSpPr>
              <p:nvPr/>
            </p:nvSpPr>
            <p:spPr bwMode="auto">
              <a:xfrm>
                <a:off x="2390" y="1096"/>
                <a:ext cx="89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Any statements made on th</a:t>
                </a:r>
                <a:endParaRPr lang="en-US" altLang="en-US">
                  <a:solidFill>
                    <a:prstClr val="black"/>
                  </a:solidFill>
                </a:endParaRPr>
              </a:p>
            </p:txBody>
          </p:sp>
          <p:sp>
            <p:nvSpPr>
              <p:cNvPr id="148" name="Rectangle 123"/>
              <p:cNvSpPr>
                <a:spLocks noChangeArrowheads="1"/>
              </p:cNvSpPr>
              <p:nvPr/>
            </p:nvSpPr>
            <p:spPr bwMode="auto">
              <a:xfrm>
                <a:off x="3198" y="1096"/>
                <a:ext cx="69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is application which </a:t>
                </a:r>
                <a:endParaRPr lang="en-US" altLang="en-US">
                  <a:solidFill>
                    <a:prstClr val="black"/>
                  </a:solidFill>
                </a:endParaRPr>
              </a:p>
            </p:txBody>
          </p:sp>
          <p:sp>
            <p:nvSpPr>
              <p:cNvPr id="149" name="Rectangle 124"/>
              <p:cNvSpPr>
                <a:spLocks noChangeArrowheads="1"/>
              </p:cNvSpPr>
              <p:nvPr/>
            </p:nvSpPr>
            <p:spPr bwMode="auto">
              <a:xfrm>
                <a:off x="3814" y="1096"/>
                <a:ext cx="13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are</a:t>
                </a:r>
                <a:endParaRPr lang="en-US" altLang="en-US">
                  <a:solidFill>
                    <a:prstClr val="black"/>
                  </a:solidFill>
                </a:endParaRPr>
              </a:p>
            </p:txBody>
          </p:sp>
          <p:sp>
            <p:nvSpPr>
              <p:cNvPr id="150" name="Rectangle 125"/>
              <p:cNvSpPr>
                <a:spLocks noChangeArrowheads="1"/>
              </p:cNvSpPr>
              <p:nvPr/>
            </p:nvSpPr>
            <p:spPr bwMode="auto">
              <a:xfrm>
                <a:off x="3904" y="109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51" name="Rectangle 126"/>
              <p:cNvSpPr>
                <a:spLocks noChangeArrowheads="1"/>
              </p:cNvSpPr>
              <p:nvPr/>
            </p:nvSpPr>
            <p:spPr bwMode="auto">
              <a:xfrm>
                <a:off x="3923" y="1096"/>
                <a:ext cx="165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false and known to be false by the applicant at the </a:t>
                </a:r>
                <a:endParaRPr lang="en-US" altLang="en-US">
                  <a:solidFill>
                    <a:prstClr val="black"/>
                  </a:solidFill>
                </a:endParaRPr>
              </a:p>
            </p:txBody>
          </p:sp>
          <p:sp>
            <p:nvSpPr>
              <p:cNvPr id="152" name="Rectangle 127"/>
              <p:cNvSpPr>
                <a:spLocks noChangeArrowheads="1"/>
              </p:cNvSpPr>
              <p:nvPr/>
            </p:nvSpPr>
            <p:spPr bwMode="auto">
              <a:xfrm>
                <a:off x="2390" y="1180"/>
                <a:ext cx="3005"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Rectangle 128"/>
              <p:cNvSpPr>
                <a:spLocks noChangeArrowheads="1"/>
              </p:cNvSpPr>
              <p:nvPr/>
            </p:nvSpPr>
            <p:spPr bwMode="auto">
              <a:xfrm>
                <a:off x="2390" y="1181"/>
                <a:ext cx="10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time of making such statement</a:t>
                </a:r>
                <a:endParaRPr lang="en-US" altLang="en-US">
                  <a:solidFill>
                    <a:prstClr val="black"/>
                  </a:solidFill>
                </a:endParaRPr>
              </a:p>
            </p:txBody>
          </p:sp>
          <p:sp>
            <p:nvSpPr>
              <p:cNvPr id="154" name="Rectangle 129"/>
              <p:cNvSpPr>
                <a:spLocks noChangeArrowheads="1"/>
              </p:cNvSpPr>
              <p:nvPr/>
            </p:nvSpPr>
            <p:spPr bwMode="auto">
              <a:xfrm>
                <a:off x="3300" y="1181"/>
                <a:ext cx="6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s</a:t>
                </a:r>
                <a:endParaRPr lang="en-US" altLang="en-US">
                  <a:solidFill>
                    <a:prstClr val="black"/>
                  </a:solidFill>
                </a:endParaRPr>
              </a:p>
            </p:txBody>
          </p:sp>
          <p:sp>
            <p:nvSpPr>
              <p:cNvPr id="155" name="Rectangle 130"/>
              <p:cNvSpPr>
                <a:spLocks noChangeArrowheads="1"/>
              </p:cNvSpPr>
              <p:nvPr/>
            </p:nvSpPr>
            <p:spPr bwMode="auto">
              <a:xfrm>
                <a:off x="3329" y="1181"/>
                <a:ext cx="228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shall be deemed fraudulent and subjects the applicant to disciplinary </a:t>
                </a:r>
                <a:endParaRPr lang="en-US" altLang="en-US">
                  <a:solidFill>
                    <a:prstClr val="black"/>
                  </a:solidFill>
                </a:endParaRPr>
              </a:p>
            </p:txBody>
          </p:sp>
          <p:sp>
            <p:nvSpPr>
              <p:cNvPr id="156" name="Rectangle 131"/>
              <p:cNvSpPr>
                <a:spLocks noChangeArrowheads="1"/>
              </p:cNvSpPr>
              <p:nvPr/>
            </p:nvSpPr>
            <p:spPr bwMode="auto">
              <a:xfrm>
                <a:off x="2390" y="1266"/>
                <a:ext cx="377"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Rectangle 132"/>
              <p:cNvSpPr>
                <a:spLocks noChangeArrowheads="1"/>
              </p:cNvSpPr>
              <p:nvPr/>
            </p:nvSpPr>
            <p:spPr bwMode="auto">
              <a:xfrm>
                <a:off x="2390" y="1267"/>
                <a:ext cx="43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proceedings.</a:t>
                </a:r>
                <a:endParaRPr lang="en-US" altLang="en-US">
                  <a:solidFill>
                    <a:prstClr val="black"/>
                  </a:solidFill>
                </a:endParaRPr>
              </a:p>
            </p:txBody>
          </p:sp>
          <p:sp>
            <p:nvSpPr>
              <p:cNvPr id="158" name="Rectangle 133"/>
              <p:cNvSpPr>
                <a:spLocks noChangeArrowheads="1"/>
              </p:cNvSpPr>
              <p:nvPr/>
            </p:nvSpPr>
            <p:spPr bwMode="auto">
              <a:xfrm>
                <a:off x="2767" y="1267"/>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59" name="Rectangle 134"/>
              <p:cNvSpPr>
                <a:spLocks noChangeArrowheads="1"/>
              </p:cNvSpPr>
              <p:nvPr/>
            </p:nvSpPr>
            <p:spPr bwMode="auto">
              <a:xfrm>
                <a:off x="2335" y="1351"/>
                <a:ext cx="3097"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Rectangle 135"/>
              <p:cNvSpPr>
                <a:spLocks noChangeArrowheads="1"/>
              </p:cNvSpPr>
              <p:nvPr/>
            </p:nvSpPr>
            <p:spPr bwMode="auto">
              <a:xfrm>
                <a:off x="2279" y="1351"/>
                <a:ext cx="56"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Rectangle 136"/>
              <p:cNvSpPr>
                <a:spLocks noChangeArrowheads="1"/>
              </p:cNvSpPr>
              <p:nvPr/>
            </p:nvSpPr>
            <p:spPr bwMode="auto">
              <a:xfrm>
                <a:off x="2279" y="1350"/>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latin typeface="Times New Roman" panose="02020603050405020304" pitchFamily="18" charset="0"/>
                  </a:rPr>
                  <a:t>2.</a:t>
                </a:r>
                <a:endParaRPr lang="en-US" altLang="en-US">
                  <a:solidFill>
                    <a:prstClr val="black"/>
                  </a:solidFill>
                </a:endParaRPr>
              </a:p>
            </p:txBody>
          </p:sp>
          <p:sp>
            <p:nvSpPr>
              <p:cNvPr id="162" name="Rectangle 137"/>
              <p:cNvSpPr>
                <a:spLocks noChangeArrowheads="1"/>
              </p:cNvSpPr>
              <p:nvPr/>
            </p:nvSpPr>
            <p:spPr bwMode="auto">
              <a:xfrm>
                <a:off x="2335" y="1349"/>
                <a:ext cx="6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a:solidFill>
                      <a:srgbClr val="000000"/>
                    </a:solidFill>
                  </a:rPr>
                  <a:t> </a:t>
                </a:r>
                <a:endParaRPr lang="en-US" altLang="en-US">
                  <a:solidFill>
                    <a:prstClr val="black"/>
                  </a:solidFill>
                </a:endParaRPr>
              </a:p>
            </p:txBody>
          </p:sp>
          <p:sp>
            <p:nvSpPr>
              <p:cNvPr id="163" name="Rectangle 138"/>
              <p:cNvSpPr>
                <a:spLocks noChangeArrowheads="1"/>
              </p:cNvSpPr>
              <p:nvPr/>
            </p:nvSpPr>
            <p:spPr bwMode="auto">
              <a:xfrm>
                <a:off x="2390" y="1352"/>
                <a:ext cx="210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Times New Roman" panose="02020603050405020304" pitchFamily="18" charset="0"/>
                  </a:rPr>
                  <a:t>According to Mississippi State Law, an individual may not be </a:t>
                </a:r>
                <a:r>
                  <a:rPr lang="en-US" altLang="en-US" sz="900" dirty="0" err="1">
                    <a:solidFill>
                      <a:srgbClr val="000000"/>
                    </a:solidFill>
                    <a:latin typeface="Times New Roman" panose="02020603050405020304" pitchFamily="18" charset="0"/>
                  </a:rPr>
                  <a:t>eli</a:t>
                </a:r>
                <a:endParaRPr lang="en-US" altLang="en-US" dirty="0">
                  <a:solidFill>
                    <a:prstClr val="black"/>
                  </a:solidFill>
                </a:endParaRPr>
              </a:p>
            </p:txBody>
          </p:sp>
          <p:sp>
            <p:nvSpPr>
              <p:cNvPr id="164" name="Rectangle 139"/>
              <p:cNvSpPr>
                <a:spLocks noChangeArrowheads="1"/>
              </p:cNvSpPr>
              <p:nvPr/>
            </p:nvSpPr>
            <p:spPr bwMode="auto">
              <a:xfrm>
                <a:off x="4321" y="1352"/>
                <a:ext cx="124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gible for employment in a health care </a:t>
                </a:r>
                <a:endParaRPr lang="en-US" altLang="en-US">
                  <a:solidFill>
                    <a:prstClr val="black"/>
                  </a:solidFill>
                </a:endParaRPr>
              </a:p>
            </p:txBody>
          </p:sp>
          <p:sp>
            <p:nvSpPr>
              <p:cNvPr id="165" name="Rectangle 140"/>
              <p:cNvSpPr>
                <a:spLocks noChangeArrowheads="1"/>
              </p:cNvSpPr>
              <p:nvPr/>
            </p:nvSpPr>
            <p:spPr bwMode="auto">
              <a:xfrm>
                <a:off x="2390" y="1437"/>
                <a:ext cx="3099"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Rectangle 141"/>
              <p:cNvSpPr>
                <a:spLocks noChangeArrowheads="1"/>
              </p:cNvSpPr>
              <p:nvPr/>
            </p:nvSpPr>
            <p:spPr bwMode="auto">
              <a:xfrm>
                <a:off x="2390" y="1438"/>
                <a:ext cx="338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agency if the person has ever been convicted of a felony , or plead guilty to , or plead nolo contendere to </a:t>
                </a:r>
                <a:endParaRPr lang="en-US" altLang="en-US">
                  <a:solidFill>
                    <a:prstClr val="black"/>
                  </a:solidFill>
                </a:endParaRPr>
              </a:p>
            </p:txBody>
          </p:sp>
          <p:sp>
            <p:nvSpPr>
              <p:cNvPr id="167" name="Rectangle 142"/>
              <p:cNvSpPr>
                <a:spLocks noChangeArrowheads="1"/>
              </p:cNvSpPr>
              <p:nvPr/>
            </p:nvSpPr>
            <p:spPr bwMode="auto">
              <a:xfrm>
                <a:off x="2390" y="1522"/>
                <a:ext cx="3047"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Rectangle 143"/>
              <p:cNvSpPr>
                <a:spLocks noChangeArrowheads="1"/>
              </p:cNvSpPr>
              <p:nvPr/>
            </p:nvSpPr>
            <p:spPr bwMode="auto">
              <a:xfrm>
                <a:off x="2390" y="1523"/>
                <a:ext cx="333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 felony of possession or sale of drugs, murder, manslaughter, armed robbery, rape, sexual battery, sex </a:t>
                </a:r>
                <a:endParaRPr lang="en-US" altLang="en-US">
                  <a:solidFill>
                    <a:prstClr val="black"/>
                  </a:solidFill>
                </a:endParaRPr>
              </a:p>
            </p:txBody>
          </p:sp>
          <p:sp>
            <p:nvSpPr>
              <p:cNvPr id="169" name="Rectangle 144"/>
              <p:cNvSpPr>
                <a:spLocks noChangeArrowheads="1"/>
              </p:cNvSpPr>
              <p:nvPr/>
            </p:nvSpPr>
            <p:spPr bwMode="auto">
              <a:xfrm>
                <a:off x="2390" y="1608"/>
                <a:ext cx="3085"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Rectangle 145"/>
              <p:cNvSpPr>
                <a:spLocks noChangeArrowheads="1"/>
              </p:cNvSpPr>
              <p:nvPr/>
            </p:nvSpPr>
            <p:spPr bwMode="auto">
              <a:xfrm>
                <a:off x="2390" y="1608"/>
                <a:ext cx="23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offens</a:t>
                </a:r>
                <a:endParaRPr lang="en-US" altLang="en-US">
                  <a:solidFill>
                    <a:prstClr val="black"/>
                  </a:solidFill>
                </a:endParaRPr>
              </a:p>
            </p:txBody>
          </p:sp>
          <p:sp>
            <p:nvSpPr>
              <p:cNvPr id="171" name="Rectangle 146"/>
              <p:cNvSpPr>
                <a:spLocks noChangeArrowheads="1"/>
              </p:cNvSpPr>
              <p:nvPr/>
            </p:nvSpPr>
            <p:spPr bwMode="auto">
              <a:xfrm>
                <a:off x="2575" y="1608"/>
                <a:ext cx="70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e listed in Section 45</a:t>
                </a:r>
                <a:endParaRPr lang="en-US" altLang="en-US">
                  <a:solidFill>
                    <a:prstClr val="black"/>
                  </a:solidFill>
                </a:endParaRPr>
              </a:p>
            </p:txBody>
          </p:sp>
          <p:sp>
            <p:nvSpPr>
              <p:cNvPr id="172" name="Rectangle 147"/>
              <p:cNvSpPr>
                <a:spLocks noChangeArrowheads="1"/>
              </p:cNvSpPr>
              <p:nvPr/>
            </p:nvSpPr>
            <p:spPr bwMode="auto">
              <a:xfrm>
                <a:off x="3198" y="1608"/>
                <a:ext cx="5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t>
                </a:r>
                <a:endParaRPr lang="en-US" altLang="en-US">
                  <a:solidFill>
                    <a:prstClr val="black"/>
                  </a:solidFill>
                </a:endParaRPr>
              </a:p>
            </p:txBody>
          </p:sp>
          <p:sp>
            <p:nvSpPr>
              <p:cNvPr id="173" name="Rectangle 148"/>
              <p:cNvSpPr>
                <a:spLocks noChangeArrowheads="1"/>
              </p:cNvSpPr>
              <p:nvPr/>
            </p:nvSpPr>
            <p:spPr bwMode="auto">
              <a:xfrm>
                <a:off x="3222" y="1608"/>
                <a:ext cx="11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33</a:t>
                </a:r>
                <a:endParaRPr lang="en-US" altLang="en-US">
                  <a:solidFill>
                    <a:prstClr val="black"/>
                  </a:solidFill>
                </a:endParaRPr>
              </a:p>
            </p:txBody>
          </p:sp>
          <p:sp>
            <p:nvSpPr>
              <p:cNvPr id="174" name="Rectangle 149"/>
              <p:cNvSpPr>
                <a:spLocks noChangeArrowheads="1"/>
              </p:cNvSpPr>
              <p:nvPr/>
            </p:nvSpPr>
            <p:spPr bwMode="auto">
              <a:xfrm>
                <a:off x="3297" y="1608"/>
                <a:ext cx="5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t>
                </a:r>
                <a:endParaRPr lang="en-US" altLang="en-US">
                  <a:solidFill>
                    <a:prstClr val="black"/>
                  </a:solidFill>
                </a:endParaRPr>
              </a:p>
            </p:txBody>
          </p:sp>
          <p:sp>
            <p:nvSpPr>
              <p:cNvPr id="175" name="Rectangle 150"/>
              <p:cNvSpPr>
                <a:spLocks noChangeArrowheads="1"/>
              </p:cNvSpPr>
              <p:nvPr/>
            </p:nvSpPr>
            <p:spPr bwMode="auto">
              <a:xfrm>
                <a:off x="3321" y="1608"/>
                <a:ext cx="237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Times New Roman" panose="02020603050405020304" pitchFamily="18" charset="0"/>
                  </a:rPr>
                  <a:t>23 (f), child abuse, arson, grand larceny, burglary, gratification of lust or </a:t>
                </a:r>
                <a:endParaRPr lang="en-US" altLang="en-US" dirty="0">
                  <a:solidFill>
                    <a:prstClr val="black"/>
                  </a:solidFill>
                </a:endParaRPr>
              </a:p>
            </p:txBody>
          </p:sp>
          <p:sp>
            <p:nvSpPr>
              <p:cNvPr id="176" name="Rectangle 151"/>
              <p:cNvSpPr>
                <a:spLocks noChangeArrowheads="1"/>
              </p:cNvSpPr>
              <p:nvPr/>
            </p:nvSpPr>
            <p:spPr bwMode="auto">
              <a:xfrm>
                <a:off x="2390" y="1693"/>
                <a:ext cx="2207"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Rectangle 152"/>
              <p:cNvSpPr>
                <a:spLocks noChangeArrowheads="1"/>
              </p:cNvSpPr>
              <p:nvPr/>
            </p:nvSpPr>
            <p:spPr bwMode="auto">
              <a:xfrm>
                <a:off x="2390" y="1694"/>
                <a:ext cx="243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aggravated assault, of felonious abuse and/or battery of a vulnerable adult. </a:t>
                </a:r>
                <a:endParaRPr lang="en-US" altLang="en-US">
                  <a:solidFill>
                    <a:prstClr val="black"/>
                  </a:solidFill>
                </a:endParaRPr>
              </a:p>
            </p:txBody>
          </p:sp>
          <p:sp>
            <p:nvSpPr>
              <p:cNvPr id="178" name="Rectangle 153"/>
              <p:cNvSpPr>
                <a:spLocks noChangeArrowheads="1"/>
              </p:cNvSpPr>
              <p:nvPr/>
            </p:nvSpPr>
            <p:spPr bwMode="auto">
              <a:xfrm>
                <a:off x="4617" y="169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79" name="Rectangle 154"/>
              <p:cNvSpPr>
                <a:spLocks noChangeArrowheads="1"/>
              </p:cNvSpPr>
              <p:nvPr/>
            </p:nvSpPr>
            <p:spPr bwMode="auto">
              <a:xfrm>
                <a:off x="2168" y="177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80" name="Rectangle 155"/>
              <p:cNvSpPr>
                <a:spLocks noChangeArrowheads="1"/>
              </p:cNvSpPr>
              <p:nvPr/>
            </p:nvSpPr>
            <p:spPr bwMode="auto">
              <a:xfrm>
                <a:off x="2168" y="1864"/>
                <a:ext cx="2022"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Rectangle 156"/>
              <p:cNvSpPr>
                <a:spLocks noChangeArrowheads="1"/>
              </p:cNvSpPr>
              <p:nvPr/>
            </p:nvSpPr>
            <p:spPr bwMode="auto">
              <a:xfrm>
                <a:off x="2168" y="1865"/>
                <a:ext cx="9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I certify that the information</a:t>
                </a:r>
                <a:endParaRPr lang="en-US" altLang="en-US">
                  <a:solidFill>
                    <a:prstClr val="black"/>
                  </a:solidFill>
                </a:endParaRPr>
              </a:p>
            </p:txBody>
          </p:sp>
          <p:sp>
            <p:nvSpPr>
              <p:cNvPr id="182" name="Rectangle 157"/>
              <p:cNvSpPr>
                <a:spLocks noChangeArrowheads="1"/>
              </p:cNvSpPr>
              <p:nvPr/>
            </p:nvSpPr>
            <p:spPr bwMode="auto">
              <a:xfrm>
                <a:off x="3013" y="186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83" name="Rectangle 158"/>
              <p:cNvSpPr>
                <a:spLocks noChangeArrowheads="1"/>
              </p:cNvSpPr>
              <p:nvPr/>
            </p:nvSpPr>
            <p:spPr bwMode="auto">
              <a:xfrm>
                <a:off x="3031" y="1865"/>
                <a:ext cx="128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on this application is true and accurate.</a:t>
                </a:r>
                <a:endParaRPr lang="en-US" altLang="en-US">
                  <a:solidFill>
                    <a:prstClr val="black"/>
                  </a:solidFill>
                </a:endParaRPr>
              </a:p>
            </p:txBody>
          </p:sp>
          <p:sp>
            <p:nvSpPr>
              <p:cNvPr id="184" name="Rectangle 159"/>
              <p:cNvSpPr>
                <a:spLocks noChangeArrowheads="1"/>
              </p:cNvSpPr>
              <p:nvPr/>
            </p:nvSpPr>
            <p:spPr bwMode="auto">
              <a:xfrm>
                <a:off x="4190" y="186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85" name="Rectangle 160"/>
              <p:cNvSpPr>
                <a:spLocks noChangeArrowheads="1"/>
              </p:cNvSpPr>
              <p:nvPr/>
            </p:nvSpPr>
            <p:spPr bwMode="auto">
              <a:xfrm>
                <a:off x="2168" y="195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86" name="Rectangle 161"/>
              <p:cNvSpPr>
                <a:spLocks noChangeArrowheads="1"/>
              </p:cNvSpPr>
              <p:nvPr/>
            </p:nvSpPr>
            <p:spPr bwMode="auto">
              <a:xfrm>
                <a:off x="2168" y="2035"/>
                <a:ext cx="3263" cy="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Rectangle 162"/>
              <p:cNvSpPr>
                <a:spLocks noChangeArrowheads="1"/>
              </p:cNvSpPr>
              <p:nvPr/>
            </p:nvSpPr>
            <p:spPr bwMode="auto">
              <a:xfrm>
                <a:off x="2168" y="2036"/>
                <a:ext cx="183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_____________________________________________</a:t>
                </a:r>
                <a:endParaRPr lang="en-US" altLang="en-US">
                  <a:solidFill>
                    <a:prstClr val="black"/>
                  </a:solidFill>
                </a:endParaRPr>
              </a:p>
            </p:txBody>
          </p:sp>
          <p:sp>
            <p:nvSpPr>
              <p:cNvPr id="188" name="Rectangle 163"/>
              <p:cNvSpPr>
                <a:spLocks noChangeArrowheads="1"/>
              </p:cNvSpPr>
              <p:nvPr/>
            </p:nvSpPr>
            <p:spPr bwMode="auto">
              <a:xfrm>
                <a:off x="3837" y="203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89" name="Rectangle 164"/>
              <p:cNvSpPr>
                <a:spLocks noChangeArrowheads="1"/>
              </p:cNvSpPr>
              <p:nvPr/>
            </p:nvSpPr>
            <p:spPr bwMode="auto">
              <a:xfrm>
                <a:off x="3948" y="203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0" name="Rectangle 165"/>
              <p:cNvSpPr>
                <a:spLocks noChangeArrowheads="1"/>
              </p:cNvSpPr>
              <p:nvPr/>
            </p:nvSpPr>
            <p:spPr bwMode="auto">
              <a:xfrm>
                <a:off x="4170" y="203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1" name="Rectangle 166"/>
              <p:cNvSpPr>
                <a:spLocks noChangeArrowheads="1"/>
              </p:cNvSpPr>
              <p:nvPr/>
            </p:nvSpPr>
            <p:spPr bwMode="auto">
              <a:xfrm>
                <a:off x="4393" y="2036"/>
                <a:ext cx="11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____________________________</a:t>
                </a:r>
                <a:endParaRPr lang="en-US" altLang="en-US">
                  <a:solidFill>
                    <a:prstClr val="black"/>
                  </a:solidFill>
                </a:endParaRPr>
              </a:p>
            </p:txBody>
          </p:sp>
          <p:sp>
            <p:nvSpPr>
              <p:cNvPr id="192" name="Rectangle 167"/>
              <p:cNvSpPr>
                <a:spLocks noChangeArrowheads="1"/>
              </p:cNvSpPr>
              <p:nvPr/>
            </p:nvSpPr>
            <p:spPr bwMode="auto">
              <a:xfrm>
                <a:off x="5431" y="203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3" name="Rectangle 168"/>
              <p:cNvSpPr>
                <a:spLocks noChangeArrowheads="1"/>
              </p:cNvSpPr>
              <p:nvPr/>
            </p:nvSpPr>
            <p:spPr bwMode="auto">
              <a:xfrm>
                <a:off x="2168" y="2120"/>
                <a:ext cx="2365" cy="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Rectangle 169"/>
              <p:cNvSpPr>
                <a:spLocks noChangeArrowheads="1"/>
              </p:cNvSpPr>
              <p:nvPr/>
            </p:nvSpPr>
            <p:spPr bwMode="auto">
              <a:xfrm>
                <a:off x="2168" y="2121"/>
                <a:ext cx="67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Applicant Signature</a:t>
                </a:r>
                <a:endParaRPr lang="en-US" altLang="en-US">
                  <a:solidFill>
                    <a:prstClr val="black"/>
                  </a:solidFill>
                </a:endParaRPr>
              </a:p>
            </p:txBody>
          </p:sp>
          <p:sp>
            <p:nvSpPr>
              <p:cNvPr id="195" name="Rectangle 170"/>
              <p:cNvSpPr>
                <a:spLocks noChangeArrowheads="1"/>
              </p:cNvSpPr>
              <p:nvPr/>
            </p:nvSpPr>
            <p:spPr bwMode="auto">
              <a:xfrm>
                <a:off x="2763"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6" name="Rectangle 171"/>
              <p:cNvSpPr>
                <a:spLocks noChangeArrowheads="1"/>
              </p:cNvSpPr>
              <p:nvPr/>
            </p:nvSpPr>
            <p:spPr bwMode="auto">
              <a:xfrm>
                <a:off x="2835"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7" name="Rectangle 172"/>
              <p:cNvSpPr>
                <a:spLocks noChangeArrowheads="1"/>
              </p:cNvSpPr>
              <p:nvPr/>
            </p:nvSpPr>
            <p:spPr bwMode="auto">
              <a:xfrm>
                <a:off x="3058"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8" name="Rectangle 173"/>
              <p:cNvSpPr>
                <a:spLocks noChangeArrowheads="1"/>
              </p:cNvSpPr>
              <p:nvPr/>
            </p:nvSpPr>
            <p:spPr bwMode="auto">
              <a:xfrm>
                <a:off x="3280"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199" name="Rectangle 174"/>
              <p:cNvSpPr>
                <a:spLocks noChangeArrowheads="1"/>
              </p:cNvSpPr>
              <p:nvPr/>
            </p:nvSpPr>
            <p:spPr bwMode="auto">
              <a:xfrm>
                <a:off x="3503"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0" name="Rectangle 175"/>
              <p:cNvSpPr>
                <a:spLocks noChangeArrowheads="1"/>
              </p:cNvSpPr>
              <p:nvPr/>
            </p:nvSpPr>
            <p:spPr bwMode="auto">
              <a:xfrm>
                <a:off x="3725"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1" name="Rectangle 176"/>
              <p:cNvSpPr>
                <a:spLocks noChangeArrowheads="1"/>
              </p:cNvSpPr>
              <p:nvPr/>
            </p:nvSpPr>
            <p:spPr bwMode="auto">
              <a:xfrm>
                <a:off x="3948"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2" name="Rectangle 177"/>
              <p:cNvSpPr>
                <a:spLocks noChangeArrowheads="1"/>
              </p:cNvSpPr>
              <p:nvPr/>
            </p:nvSpPr>
            <p:spPr bwMode="auto">
              <a:xfrm>
                <a:off x="4170"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3" name="Rectangle 178"/>
              <p:cNvSpPr>
                <a:spLocks noChangeArrowheads="1"/>
              </p:cNvSpPr>
              <p:nvPr/>
            </p:nvSpPr>
            <p:spPr bwMode="auto">
              <a:xfrm>
                <a:off x="4393" y="2121"/>
                <a:ext cx="18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Date</a:t>
                </a:r>
                <a:endParaRPr lang="en-US" altLang="en-US">
                  <a:solidFill>
                    <a:prstClr val="black"/>
                  </a:solidFill>
                </a:endParaRPr>
              </a:p>
            </p:txBody>
          </p:sp>
          <p:sp>
            <p:nvSpPr>
              <p:cNvPr id="204" name="Rectangle 179"/>
              <p:cNvSpPr>
                <a:spLocks noChangeArrowheads="1"/>
              </p:cNvSpPr>
              <p:nvPr/>
            </p:nvSpPr>
            <p:spPr bwMode="auto">
              <a:xfrm>
                <a:off x="4533" y="212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5" name="Rectangle 180"/>
              <p:cNvSpPr>
                <a:spLocks noChangeArrowheads="1"/>
              </p:cNvSpPr>
              <p:nvPr/>
            </p:nvSpPr>
            <p:spPr bwMode="auto">
              <a:xfrm>
                <a:off x="2168" y="2207"/>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6" name="Rectangle 181"/>
              <p:cNvSpPr>
                <a:spLocks noChangeArrowheads="1"/>
              </p:cNvSpPr>
              <p:nvPr/>
            </p:nvSpPr>
            <p:spPr bwMode="auto">
              <a:xfrm>
                <a:off x="2168" y="229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7" name="Rectangle 182"/>
              <p:cNvSpPr>
                <a:spLocks noChangeArrowheads="1"/>
              </p:cNvSpPr>
              <p:nvPr/>
            </p:nvSpPr>
            <p:spPr bwMode="auto">
              <a:xfrm>
                <a:off x="2168" y="237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8" name="Rectangle 183"/>
              <p:cNvSpPr>
                <a:spLocks noChangeArrowheads="1"/>
              </p:cNvSpPr>
              <p:nvPr/>
            </p:nvSpPr>
            <p:spPr bwMode="auto">
              <a:xfrm>
                <a:off x="2168" y="2463"/>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09" name="Rectangle 184"/>
              <p:cNvSpPr>
                <a:spLocks noChangeArrowheads="1"/>
              </p:cNvSpPr>
              <p:nvPr/>
            </p:nvSpPr>
            <p:spPr bwMode="auto">
              <a:xfrm>
                <a:off x="2168" y="254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0" name="Rectangle 185"/>
              <p:cNvSpPr>
                <a:spLocks noChangeArrowheads="1"/>
              </p:cNvSpPr>
              <p:nvPr/>
            </p:nvSpPr>
            <p:spPr bwMode="auto">
              <a:xfrm>
                <a:off x="2168" y="263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1" name="Rectangle 186"/>
              <p:cNvSpPr>
                <a:spLocks noChangeArrowheads="1"/>
              </p:cNvSpPr>
              <p:nvPr/>
            </p:nvSpPr>
            <p:spPr bwMode="auto">
              <a:xfrm>
                <a:off x="2168" y="272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2" name="Rectangle 187"/>
              <p:cNvSpPr>
                <a:spLocks noChangeArrowheads="1"/>
              </p:cNvSpPr>
              <p:nvPr/>
            </p:nvSpPr>
            <p:spPr bwMode="auto">
              <a:xfrm>
                <a:off x="2168" y="2805"/>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3" name="Rectangle 188"/>
              <p:cNvSpPr>
                <a:spLocks noChangeArrowheads="1"/>
              </p:cNvSpPr>
              <p:nvPr/>
            </p:nvSpPr>
            <p:spPr bwMode="auto">
              <a:xfrm>
                <a:off x="2168" y="289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4" name="Rectangle 189"/>
              <p:cNvSpPr>
                <a:spLocks noChangeArrowheads="1"/>
              </p:cNvSpPr>
              <p:nvPr/>
            </p:nvSpPr>
            <p:spPr bwMode="auto">
              <a:xfrm>
                <a:off x="2168" y="297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5" name="Rectangle 190"/>
              <p:cNvSpPr>
                <a:spLocks noChangeArrowheads="1"/>
              </p:cNvSpPr>
              <p:nvPr/>
            </p:nvSpPr>
            <p:spPr bwMode="auto">
              <a:xfrm>
                <a:off x="2168" y="3061"/>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6" name="Rectangle 191"/>
              <p:cNvSpPr>
                <a:spLocks noChangeArrowheads="1"/>
              </p:cNvSpPr>
              <p:nvPr/>
            </p:nvSpPr>
            <p:spPr bwMode="auto">
              <a:xfrm>
                <a:off x="2168" y="3147"/>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7" name="Rectangle 192"/>
              <p:cNvSpPr>
                <a:spLocks noChangeArrowheads="1"/>
              </p:cNvSpPr>
              <p:nvPr/>
            </p:nvSpPr>
            <p:spPr bwMode="auto">
              <a:xfrm>
                <a:off x="2168" y="323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8" name="Rectangle 193"/>
              <p:cNvSpPr>
                <a:spLocks noChangeArrowheads="1"/>
              </p:cNvSpPr>
              <p:nvPr/>
            </p:nvSpPr>
            <p:spPr bwMode="auto">
              <a:xfrm>
                <a:off x="2168" y="331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19" name="Rectangle 194"/>
              <p:cNvSpPr>
                <a:spLocks noChangeArrowheads="1"/>
              </p:cNvSpPr>
              <p:nvPr/>
            </p:nvSpPr>
            <p:spPr bwMode="auto">
              <a:xfrm>
                <a:off x="2168" y="3403"/>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20" name="Rectangle 195"/>
              <p:cNvSpPr>
                <a:spLocks noChangeArrowheads="1"/>
              </p:cNvSpPr>
              <p:nvPr/>
            </p:nvSpPr>
            <p:spPr bwMode="auto">
              <a:xfrm>
                <a:off x="2168" y="3489"/>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21" name="Rectangle 196"/>
              <p:cNvSpPr>
                <a:spLocks noChangeArrowheads="1"/>
              </p:cNvSpPr>
              <p:nvPr/>
            </p:nvSpPr>
            <p:spPr bwMode="auto">
              <a:xfrm>
                <a:off x="2168" y="3574"/>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22" name="Rectangle 197"/>
              <p:cNvSpPr>
                <a:spLocks noChangeArrowheads="1"/>
              </p:cNvSpPr>
              <p:nvPr/>
            </p:nvSpPr>
            <p:spPr bwMode="auto">
              <a:xfrm>
                <a:off x="2168" y="366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Times New Roman" panose="02020603050405020304" pitchFamily="18" charset="0"/>
                  </a:rPr>
                  <a:t> </a:t>
                </a:r>
                <a:endParaRPr lang="en-US" altLang="en-US">
                  <a:solidFill>
                    <a:prstClr val="black"/>
                  </a:solidFill>
                </a:endParaRPr>
              </a:p>
            </p:txBody>
          </p:sp>
          <p:sp>
            <p:nvSpPr>
              <p:cNvPr id="224" name="Rectangle 199"/>
              <p:cNvSpPr>
                <a:spLocks noChangeArrowheads="1"/>
              </p:cNvSpPr>
              <p:nvPr/>
            </p:nvSpPr>
            <p:spPr bwMode="auto">
              <a:xfrm>
                <a:off x="5173" y="3878"/>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dirty="0">
                    <a:solidFill>
                      <a:srgbClr val="000000"/>
                    </a:solidFill>
                    <a:latin typeface="Times New Roman" panose="02020603050405020304" pitchFamily="18" charset="0"/>
                  </a:rPr>
                  <a:t> </a:t>
                </a:r>
                <a:endParaRPr lang="en-US" altLang="en-US" dirty="0">
                  <a:solidFill>
                    <a:prstClr val="black"/>
                  </a:solidFill>
                </a:endParaRPr>
              </a:p>
            </p:txBody>
          </p:sp>
          <p:sp>
            <p:nvSpPr>
              <p:cNvPr id="225" name="Rectangle 200"/>
              <p:cNvSpPr>
                <a:spLocks noChangeArrowheads="1"/>
              </p:cNvSpPr>
              <p:nvPr/>
            </p:nvSpPr>
            <p:spPr bwMode="auto">
              <a:xfrm>
                <a:off x="5013" y="3745"/>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26" name="Rectangle 201"/>
              <p:cNvSpPr>
                <a:spLocks noChangeArrowheads="1"/>
              </p:cNvSpPr>
              <p:nvPr/>
            </p:nvSpPr>
            <p:spPr bwMode="auto">
              <a:xfrm>
                <a:off x="2168" y="380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27" name="Rectangle 202"/>
              <p:cNvSpPr>
                <a:spLocks noChangeArrowheads="1"/>
              </p:cNvSpPr>
              <p:nvPr/>
            </p:nvSpPr>
            <p:spPr bwMode="auto">
              <a:xfrm>
                <a:off x="4972" y="380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28" name="Rectangle 203"/>
              <p:cNvSpPr>
                <a:spLocks noChangeArrowheads="1"/>
              </p:cNvSpPr>
              <p:nvPr/>
            </p:nvSpPr>
            <p:spPr bwMode="auto">
              <a:xfrm>
                <a:off x="2168" y="3873"/>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29" name="Rectangle 204"/>
              <p:cNvSpPr>
                <a:spLocks noChangeArrowheads="1"/>
              </p:cNvSpPr>
              <p:nvPr/>
            </p:nvSpPr>
            <p:spPr bwMode="auto">
              <a:xfrm>
                <a:off x="4282" y="3873"/>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grpSp>
        <p:sp>
          <p:nvSpPr>
            <p:cNvPr id="9" name="Rectangle 206"/>
            <p:cNvSpPr>
              <a:spLocks noChangeArrowheads="1"/>
            </p:cNvSpPr>
            <p:nvPr/>
          </p:nvSpPr>
          <p:spPr bwMode="auto">
            <a:xfrm>
              <a:off x="2168" y="3937"/>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0" name="Rectangle 207"/>
            <p:cNvSpPr>
              <a:spLocks noChangeArrowheads="1"/>
            </p:cNvSpPr>
            <p:nvPr/>
          </p:nvSpPr>
          <p:spPr bwMode="auto">
            <a:xfrm>
              <a:off x="4853" y="3937"/>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1" name="Rectangle 208"/>
            <p:cNvSpPr>
              <a:spLocks noChangeArrowheads="1"/>
            </p:cNvSpPr>
            <p:nvPr/>
          </p:nvSpPr>
          <p:spPr bwMode="auto">
            <a:xfrm>
              <a:off x="2168" y="4001"/>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2" name="Rectangle 209"/>
            <p:cNvSpPr>
              <a:spLocks noChangeArrowheads="1"/>
            </p:cNvSpPr>
            <p:nvPr/>
          </p:nvSpPr>
          <p:spPr bwMode="auto">
            <a:xfrm>
              <a:off x="3531" y="4001"/>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4" name="Rectangle 211"/>
            <p:cNvSpPr>
              <a:spLocks noChangeArrowheads="1"/>
            </p:cNvSpPr>
            <p:nvPr/>
          </p:nvSpPr>
          <p:spPr bwMode="auto">
            <a:xfrm>
              <a:off x="3709" y="4065"/>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5" name="Rectangle 212"/>
            <p:cNvSpPr>
              <a:spLocks noChangeArrowheads="1"/>
            </p:cNvSpPr>
            <p:nvPr/>
          </p:nvSpPr>
          <p:spPr bwMode="auto">
            <a:xfrm>
              <a:off x="3727" y="4065"/>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6" name="Rectangle 213"/>
            <p:cNvSpPr>
              <a:spLocks noChangeArrowheads="1"/>
            </p:cNvSpPr>
            <p:nvPr/>
          </p:nvSpPr>
          <p:spPr bwMode="auto">
            <a:xfrm>
              <a:off x="2168" y="412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7" name="Rectangle 214"/>
            <p:cNvSpPr>
              <a:spLocks noChangeArrowheads="1"/>
            </p:cNvSpPr>
            <p:nvPr/>
          </p:nvSpPr>
          <p:spPr bwMode="auto">
            <a:xfrm>
              <a:off x="2474" y="412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latin typeface="Times New Roman" panose="02020603050405020304" pitchFamily="18" charset="0"/>
                </a:rPr>
                <a:t> </a:t>
              </a:r>
              <a:endParaRPr lang="en-US" altLang="en-US">
                <a:solidFill>
                  <a:prstClr val="black"/>
                </a:solidFill>
              </a:endParaRPr>
            </a:p>
          </p:txBody>
        </p:sp>
        <p:sp>
          <p:nvSpPr>
            <p:cNvPr id="18" name="Rectangle 215"/>
            <p:cNvSpPr>
              <a:spLocks noChangeArrowheads="1"/>
            </p:cNvSpPr>
            <p:nvPr/>
          </p:nvSpPr>
          <p:spPr bwMode="auto">
            <a:xfrm>
              <a:off x="2488" y="412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19" name="Rectangle 216"/>
            <p:cNvSpPr>
              <a:spLocks noChangeArrowheads="1"/>
            </p:cNvSpPr>
            <p:nvPr/>
          </p:nvSpPr>
          <p:spPr bwMode="auto">
            <a:xfrm>
              <a:off x="2878" y="412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0" name="Rectangle 217"/>
            <p:cNvSpPr>
              <a:spLocks noChangeArrowheads="1"/>
            </p:cNvSpPr>
            <p:nvPr/>
          </p:nvSpPr>
          <p:spPr bwMode="auto">
            <a:xfrm>
              <a:off x="4632" y="412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latin typeface="Times New Roman" panose="02020603050405020304" pitchFamily="18" charset="0"/>
                </a:rPr>
                <a:t> </a:t>
              </a:r>
              <a:endParaRPr lang="en-US" altLang="en-US">
                <a:solidFill>
                  <a:prstClr val="black"/>
                </a:solidFill>
              </a:endParaRPr>
            </a:p>
          </p:txBody>
        </p:sp>
        <p:sp>
          <p:nvSpPr>
            <p:cNvPr id="21" name="Rectangle 218"/>
            <p:cNvSpPr>
              <a:spLocks noChangeArrowheads="1"/>
            </p:cNvSpPr>
            <p:nvPr/>
          </p:nvSpPr>
          <p:spPr bwMode="auto">
            <a:xfrm>
              <a:off x="4646" y="4129"/>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2" name="Rectangle 219"/>
            <p:cNvSpPr>
              <a:spLocks noChangeArrowheads="1"/>
            </p:cNvSpPr>
            <p:nvPr/>
          </p:nvSpPr>
          <p:spPr bwMode="auto">
            <a:xfrm>
              <a:off x="2168" y="4194"/>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dirty="0">
                  <a:solidFill>
                    <a:srgbClr val="000000"/>
                  </a:solidFill>
                  <a:latin typeface="Times New Roman" panose="02020603050405020304" pitchFamily="18" charset="0"/>
                </a:rPr>
                <a:t>,</a:t>
              </a:r>
              <a:endParaRPr lang="en-US" altLang="en-US" dirty="0">
                <a:solidFill>
                  <a:prstClr val="black"/>
                </a:solidFill>
              </a:endParaRPr>
            </a:p>
          </p:txBody>
        </p:sp>
        <p:sp>
          <p:nvSpPr>
            <p:cNvPr id="23" name="Rectangle 220"/>
            <p:cNvSpPr>
              <a:spLocks noChangeArrowheads="1"/>
            </p:cNvSpPr>
            <p:nvPr/>
          </p:nvSpPr>
          <p:spPr bwMode="auto">
            <a:xfrm>
              <a:off x="4232" y="419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latin typeface="Times New Roman" panose="02020603050405020304" pitchFamily="18" charset="0"/>
                </a:rPr>
                <a:t> </a:t>
              </a:r>
              <a:endParaRPr lang="en-US" altLang="en-US">
                <a:solidFill>
                  <a:prstClr val="black"/>
                </a:solidFill>
              </a:endParaRPr>
            </a:p>
          </p:txBody>
        </p:sp>
        <p:sp>
          <p:nvSpPr>
            <p:cNvPr id="24" name="Rectangle 221"/>
            <p:cNvSpPr>
              <a:spLocks noChangeArrowheads="1"/>
            </p:cNvSpPr>
            <p:nvPr/>
          </p:nvSpPr>
          <p:spPr bwMode="auto">
            <a:xfrm>
              <a:off x="4373" y="4194"/>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6" name="Rectangle 223"/>
            <p:cNvSpPr>
              <a:spLocks noChangeArrowheads="1"/>
            </p:cNvSpPr>
            <p:nvPr/>
          </p:nvSpPr>
          <p:spPr bwMode="auto">
            <a:xfrm>
              <a:off x="2267" y="4258"/>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7" name="Rectangle 224"/>
            <p:cNvSpPr>
              <a:spLocks noChangeArrowheads="1"/>
            </p:cNvSpPr>
            <p:nvPr/>
          </p:nvSpPr>
          <p:spPr bwMode="auto">
            <a:xfrm>
              <a:off x="2832" y="4258"/>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8" name="Rectangle 225"/>
            <p:cNvSpPr>
              <a:spLocks noChangeArrowheads="1"/>
            </p:cNvSpPr>
            <p:nvPr/>
          </p:nvSpPr>
          <p:spPr bwMode="auto">
            <a:xfrm>
              <a:off x="2851" y="4258"/>
              <a:ext cx="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prstClr val="black"/>
                </a:solidFill>
              </a:endParaRPr>
            </a:p>
          </p:txBody>
        </p:sp>
        <p:sp>
          <p:nvSpPr>
            <p:cNvPr id="29" name="Rectangle 226"/>
            <p:cNvSpPr>
              <a:spLocks noChangeArrowheads="1"/>
            </p:cNvSpPr>
            <p:nvPr/>
          </p:nvSpPr>
          <p:spPr bwMode="auto">
            <a:xfrm>
              <a:off x="4232" y="4243"/>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latin typeface="Calibri" panose="020F0502020204030204" pitchFamily="34" charset="0"/>
                </a:rPr>
                <a:t> </a:t>
              </a:r>
              <a:endParaRPr lang="en-US" altLang="en-US">
                <a:solidFill>
                  <a:prstClr val="black"/>
                </a:solidFill>
              </a:endParaRPr>
            </a:p>
          </p:txBody>
        </p:sp>
      </p:grpSp>
    </p:spTree>
    <p:extLst>
      <p:ext uri="{BB962C8B-B14F-4D97-AF65-F5344CB8AC3E}">
        <p14:creationId xmlns:p14="http://schemas.microsoft.com/office/powerpoint/2010/main" val="1525835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35</a:t>
            </a:fld>
            <a:endParaRPr lang="en-ZA" dirty="0">
              <a:solidFill>
                <a:srgbClr val="FFFFFF"/>
              </a:solidFill>
            </a:endParaRPr>
          </a:p>
        </p:txBody>
      </p:sp>
      <p:sp>
        <p:nvSpPr>
          <p:cNvPr id="4" name="TextBox 3"/>
          <p:cNvSpPr txBox="1"/>
          <p:nvPr/>
        </p:nvSpPr>
        <p:spPr>
          <a:xfrm>
            <a:off x="124690" y="1465118"/>
            <a:ext cx="3764685" cy="1384995"/>
          </a:xfrm>
          <a:prstGeom prst="rect">
            <a:avLst/>
          </a:prstGeom>
          <a:noFill/>
        </p:spPr>
        <p:txBody>
          <a:bodyPr wrap="none" rtlCol="0">
            <a:spAutoFit/>
          </a:bodyPr>
          <a:lstStyle/>
          <a:p>
            <a:r>
              <a:rPr lang="en-US" sz="2800" b="1" dirty="0">
                <a:solidFill>
                  <a:srgbClr val="FF0000"/>
                </a:solidFill>
              </a:rPr>
              <a:t>Each Program application</a:t>
            </a:r>
          </a:p>
          <a:p>
            <a:r>
              <a:rPr lang="en-US" sz="2800" b="1" dirty="0">
                <a:solidFill>
                  <a:srgbClr val="FF0000"/>
                </a:solidFill>
              </a:rPr>
              <a:t>provides a cost Estimate</a:t>
            </a:r>
          </a:p>
          <a:p>
            <a:r>
              <a:rPr lang="en-US" sz="2800" b="1" dirty="0">
                <a:solidFill>
                  <a:srgbClr val="FF0000"/>
                </a:solidFill>
              </a:rPr>
              <a:t>This is an ESTIMATE</a:t>
            </a:r>
          </a:p>
        </p:txBody>
      </p:sp>
      <p:sp>
        <p:nvSpPr>
          <p:cNvPr id="6" name="Rectangle 5"/>
          <p:cNvSpPr/>
          <p:nvPr/>
        </p:nvSpPr>
        <p:spPr>
          <a:xfrm>
            <a:off x="322118" y="5630912"/>
            <a:ext cx="6096000" cy="646331"/>
          </a:xfrm>
          <a:prstGeom prst="rect">
            <a:avLst/>
          </a:prstGeom>
        </p:spPr>
        <p:txBody>
          <a:bodyPr>
            <a:spAutoFit/>
          </a:bodyPr>
          <a:lstStyle/>
          <a:p>
            <a:r>
              <a:rPr lang="en-US" dirty="0">
                <a:solidFill>
                  <a:prstClr val="black"/>
                </a:solidFill>
              </a:rPr>
              <a:t>Example provided  is</a:t>
            </a:r>
          </a:p>
          <a:p>
            <a:r>
              <a:rPr lang="en-US" dirty="0">
                <a:solidFill>
                  <a:prstClr val="black"/>
                </a:solidFill>
              </a:rPr>
              <a:t> from the RGT application</a:t>
            </a:r>
          </a:p>
        </p:txBody>
      </p:sp>
      <p:pic>
        <p:nvPicPr>
          <p:cNvPr id="12" name="Picture 11"/>
          <p:cNvPicPr>
            <a:picLocks noChangeAspect="1"/>
          </p:cNvPicPr>
          <p:nvPr/>
        </p:nvPicPr>
        <p:blipFill>
          <a:blip r:embed="rId2"/>
          <a:stretch>
            <a:fillRect/>
          </a:stretch>
        </p:blipFill>
        <p:spPr>
          <a:xfrm>
            <a:off x="4918918" y="415636"/>
            <a:ext cx="5284399" cy="6261795"/>
          </a:xfrm>
          <a:prstGeom prst="rect">
            <a:avLst/>
          </a:prstGeom>
        </p:spPr>
      </p:pic>
    </p:spTree>
    <p:extLst>
      <p:ext uri="{BB962C8B-B14F-4D97-AF65-F5344CB8AC3E}">
        <p14:creationId xmlns:p14="http://schemas.microsoft.com/office/powerpoint/2010/main" val="4103213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36</a:t>
            </a:fld>
            <a:endParaRPr lang="en-ZA" dirty="0">
              <a:solidFill>
                <a:srgbClr val="FFFFFF"/>
              </a:solidFill>
            </a:endParaRPr>
          </a:p>
        </p:txBody>
      </p:sp>
      <p:sp>
        <p:nvSpPr>
          <p:cNvPr id="4" name="TextBox 3"/>
          <p:cNvSpPr txBox="1"/>
          <p:nvPr/>
        </p:nvSpPr>
        <p:spPr>
          <a:xfrm>
            <a:off x="745378" y="124690"/>
            <a:ext cx="4039888" cy="1938992"/>
          </a:xfrm>
          <a:prstGeom prst="rect">
            <a:avLst/>
          </a:prstGeom>
          <a:noFill/>
        </p:spPr>
        <p:txBody>
          <a:bodyPr wrap="square" rtlCol="0">
            <a:spAutoFit/>
          </a:bodyPr>
          <a:lstStyle/>
          <a:p>
            <a:r>
              <a:rPr lang="en-US" sz="2400" dirty="0">
                <a:solidFill>
                  <a:srgbClr val="FF0000"/>
                </a:solidFill>
              </a:rPr>
              <a:t>Step by Step Instructions for Registering for the TEAS test is found on the last pages of the application and the Health Sciences website.</a:t>
            </a:r>
          </a:p>
        </p:txBody>
      </p:sp>
      <p:sp>
        <p:nvSpPr>
          <p:cNvPr id="7" name="TextBox 6"/>
          <p:cNvSpPr txBox="1"/>
          <p:nvPr/>
        </p:nvSpPr>
        <p:spPr>
          <a:xfrm>
            <a:off x="145726" y="2153116"/>
            <a:ext cx="4639540" cy="3970318"/>
          </a:xfrm>
          <a:prstGeom prst="rect">
            <a:avLst/>
          </a:prstGeom>
          <a:noFill/>
        </p:spPr>
        <p:txBody>
          <a:bodyPr wrap="square" rtlCol="0">
            <a:spAutoFit/>
          </a:bodyPr>
          <a:lstStyle/>
          <a:p>
            <a:r>
              <a:rPr lang="en-US" dirty="0">
                <a:solidFill>
                  <a:srgbClr val="FF0000"/>
                </a:solidFill>
              </a:rPr>
              <a:t>TEAS testing will be offered Remotely (at home virtual) or paper (MDCC main campus). If you cannot meet the technical requirements listed, there are a limited number of computers available at the MDCC library (please call ahead to make sure one is available before you register with ATI). </a:t>
            </a:r>
          </a:p>
          <a:p>
            <a:r>
              <a:rPr lang="en-US" dirty="0">
                <a:solidFill>
                  <a:srgbClr val="FF0000"/>
                </a:solidFill>
              </a:rPr>
              <a:t>        The TEAS can be taken on any date </a:t>
            </a:r>
          </a:p>
          <a:p>
            <a:r>
              <a:rPr lang="en-US" dirty="0">
                <a:solidFill>
                  <a:srgbClr val="FF0000"/>
                </a:solidFill>
              </a:rPr>
              <a:t>proctored by ATI. BUT it cannot be taken an</a:t>
            </a:r>
          </a:p>
          <a:p>
            <a:r>
              <a:rPr lang="en-US" dirty="0">
                <a:solidFill>
                  <a:srgbClr val="FF0000"/>
                </a:solidFill>
              </a:rPr>
              <a:t>unlimited amount of times: It can be taken</a:t>
            </a:r>
          </a:p>
          <a:p>
            <a:r>
              <a:rPr lang="en-US" b="1" dirty="0">
                <a:solidFill>
                  <a:srgbClr val="FF0000"/>
                </a:solidFill>
              </a:rPr>
              <a:t>2 times 45 days apart </a:t>
            </a:r>
            <a:r>
              <a:rPr lang="en-US" dirty="0">
                <a:solidFill>
                  <a:srgbClr val="FF0000"/>
                </a:solidFill>
              </a:rPr>
              <a:t>in the application year </a:t>
            </a:r>
          </a:p>
          <a:p>
            <a:r>
              <a:rPr lang="en-US" dirty="0">
                <a:solidFill>
                  <a:srgbClr val="FF0000"/>
                </a:solidFill>
              </a:rPr>
              <a:t>(August 2022-May 2023). We will  accept</a:t>
            </a:r>
          </a:p>
          <a:p>
            <a:r>
              <a:rPr lang="en-US" dirty="0">
                <a:solidFill>
                  <a:srgbClr val="FF0000"/>
                </a:solidFill>
              </a:rPr>
              <a:t>a previous TEAS if you tested within the last</a:t>
            </a:r>
          </a:p>
          <a:p>
            <a:r>
              <a:rPr lang="en-US" dirty="0">
                <a:solidFill>
                  <a:srgbClr val="FF0000"/>
                </a:solidFill>
              </a:rPr>
              <a:t>18 months. </a:t>
            </a:r>
          </a:p>
        </p:txBody>
      </p:sp>
      <p:pic>
        <p:nvPicPr>
          <p:cNvPr id="3" name="Picture 2"/>
          <p:cNvPicPr>
            <a:picLocks noChangeAspect="1"/>
          </p:cNvPicPr>
          <p:nvPr/>
        </p:nvPicPr>
        <p:blipFill>
          <a:blip r:embed="rId2"/>
          <a:stretch>
            <a:fillRect/>
          </a:stretch>
        </p:blipFill>
        <p:spPr>
          <a:xfrm>
            <a:off x="5555225" y="333368"/>
            <a:ext cx="4976853" cy="6239495"/>
          </a:xfrm>
          <a:prstGeom prst="rect">
            <a:avLst/>
          </a:prstGeom>
        </p:spPr>
      </p:pic>
    </p:spTree>
    <p:extLst>
      <p:ext uri="{BB962C8B-B14F-4D97-AF65-F5344CB8AC3E}">
        <p14:creationId xmlns:p14="http://schemas.microsoft.com/office/powerpoint/2010/main" val="354637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37</a:t>
            </a:fld>
            <a:endParaRPr lang="en-ZA" dirty="0">
              <a:solidFill>
                <a:srgbClr val="FFFFFF"/>
              </a:solidFill>
            </a:endParaRPr>
          </a:p>
        </p:txBody>
      </p:sp>
      <p:sp>
        <p:nvSpPr>
          <p:cNvPr id="7" name="TextBox 6"/>
          <p:cNvSpPr txBox="1"/>
          <p:nvPr/>
        </p:nvSpPr>
        <p:spPr>
          <a:xfrm>
            <a:off x="134874" y="1617219"/>
            <a:ext cx="4395562" cy="1600438"/>
          </a:xfrm>
          <a:prstGeom prst="rect">
            <a:avLst/>
          </a:prstGeom>
          <a:noFill/>
        </p:spPr>
        <p:txBody>
          <a:bodyPr wrap="none" rtlCol="0">
            <a:spAutoFit/>
          </a:bodyPr>
          <a:lstStyle/>
          <a:p>
            <a:r>
              <a:rPr lang="en-US" sz="2000" b="1" dirty="0">
                <a:solidFill>
                  <a:srgbClr val="FF0000"/>
                </a:solidFill>
              </a:rPr>
              <a:t>Information on TEAS Testing</a:t>
            </a:r>
          </a:p>
          <a:p>
            <a:r>
              <a:rPr lang="en-US" sz="2000" b="1" dirty="0">
                <a:solidFill>
                  <a:srgbClr val="FF0000"/>
                </a:solidFill>
              </a:rPr>
              <a:t>Can be found on the Health</a:t>
            </a:r>
          </a:p>
          <a:p>
            <a:r>
              <a:rPr lang="en-US" sz="2000" b="1" dirty="0">
                <a:solidFill>
                  <a:srgbClr val="FF0000"/>
                </a:solidFill>
              </a:rPr>
              <a:t>Sciences’ main web page under</a:t>
            </a:r>
          </a:p>
          <a:p>
            <a:r>
              <a:rPr lang="en-US" sz="2000" b="1" dirty="0">
                <a:solidFill>
                  <a:srgbClr val="FF0000"/>
                </a:solidFill>
              </a:rPr>
              <a:t>‘Important Dates &amp; Workshop Resources’</a:t>
            </a:r>
          </a:p>
          <a:p>
            <a:endParaRPr lang="en-US" dirty="0">
              <a:solidFill>
                <a:prstClr val="black"/>
              </a:solidFill>
            </a:endParaRPr>
          </a:p>
        </p:txBody>
      </p:sp>
      <p:pic>
        <p:nvPicPr>
          <p:cNvPr id="9" name="Picture 8" descr="MDCC - Health Sciences - Google Chrome"/>
          <p:cNvPicPr>
            <a:picLocks noChangeAspect="1"/>
          </p:cNvPicPr>
          <p:nvPr/>
        </p:nvPicPr>
        <p:blipFill rotWithShape="1">
          <a:blip r:embed="rId2">
            <a:extLst>
              <a:ext uri="{28A0092B-C50C-407E-A947-70E740481C1C}">
                <a14:useLocalDpi xmlns:a14="http://schemas.microsoft.com/office/drawing/2010/main" val="0"/>
              </a:ext>
            </a:extLst>
          </a:blip>
          <a:srcRect l="5669" r="6927"/>
          <a:stretch/>
        </p:blipFill>
        <p:spPr>
          <a:xfrm>
            <a:off x="4585943" y="1371599"/>
            <a:ext cx="6667412" cy="4468091"/>
          </a:xfrm>
          <a:prstGeom prst="rect">
            <a:avLst/>
          </a:prstGeom>
        </p:spPr>
      </p:pic>
      <p:sp>
        <p:nvSpPr>
          <p:cNvPr id="10" name="Right Arrow 9"/>
          <p:cNvSpPr/>
          <p:nvPr/>
        </p:nvSpPr>
        <p:spPr>
          <a:xfrm>
            <a:off x="4585943" y="4655127"/>
            <a:ext cx="623454" cy="228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250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38</a:t>
            </a:fld>
            <a:endParaRPr lang="en-ZA" dirty="0">
              <a:solidFill>
                <a:srgbClr val="FFFFFF"/>
              </a:solidFill>
            </a:endParaRPr>
          </a:p>
        </p:txBody>
      </p:sp>
      <p:pic>
        <p:nvPicPr>
          <p:cNvPr id="4" name="Picture 3"/>
          <p:cNvPicPr>
            <a:picLocks noChangeAspect="1"/>
          </p:cNvPicPr>
          <p:nvPr/>
        </p:nvPicPr>
        <p:blipFill>
          <a:blip r:embed="rId2"/>
          <a:stretch>
            <a:fillRect/>
          </a:stretch>
        </p:blipFill>
        <p:spPr>
          <a:xfrm>
            <a:off x="5964857" y="383302"/>
            <a:ext cx="4918264" cy="5893941"/>
          </a:xfrm>
          <a:prstGeom prst="rect">
            <a:avLst/>
          </a:prstGeom>
        </p:spPr>
      </p:pic>
      <p:sp>
        <p:nvSpPr>
          <p:cNvPr id="5" name="TextBox 4"/>
          <p:cNvSpPr txBox="1"/>
          <p:nvPr/>
        </p:nvSpPr>
        <p:spPr>
          <a:xfrm>
            <a:off x="1485900" y="1312402"/>
            <a:ext cx="2795310" cy="1015663"/>
          </a:xfrm>
          <a:prstGeom prst="rect">
            <a:avLst/>
          </a:prstGeom>
          <a:noFill/>
        </p:spPr>
        <p:txBody>
          <a:bodyPr wrap="square" rtlCol="0">
            <a:spAutoFit/>
          </a:bodyPr>
          <a:lstStyle/>
          <a:p>
            <a:r>
              <a:rPr lang="en-US" sz="2000" dirty="0">
                <a:solidFill>
                  <a:srgbClr val="FF0000"/>
                </a:solidFill>
              </a:rPr>
              <a:t>The Dental Hygiene Program requires  hours of observation</a:t>
            </a:r>
          </a:p>
        </p:txBody>
      </p:sp>
    </p:spTree>
    <p:extLst>
      <p:ext uri="{BB962C8B-B14F-4D97-AF65-F5344CB8AC3E}">
        <p14:creationId xmlns:p14="http://schemas.microsoft.com/office/powerpoint/2010/main" val="1141093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39</a:t>
            </a:fld>
            <a:endParaRPr lang="en-ZA" dirty="0">
              <a:solidFill>
                <a:srgbClr val="FFFFFF"/>
              </a:solidFill>
            </a:endParaRPr>
          </a:p>
        </p:txBody>
      </p:sp>
      <p:sp>
        <p:nvSpPr>
          <p:cNvPr id="5" name="TextBox 4"/>
          <p:cNvSpPr txBox="1"/>
          <p:nvPr/>
        </p:nvSpPr>
        <p:spPr>
          <a:xfrm>
            <a:off x="873457" y="736979"/>
            <a:ext cx="3057098" cy="1569660"/>
          </a:xfrm>
          <a:prstGeom prst="rect">
            <a:avLst/>
          </a:prstGeom>
          <a:noFill/>
        </p:spPr>
        <p:txBody>
          <a:bodyPr wrap="square" rtlCol="0">
            <a:spAutoFit/>
          </a:bodyPr>
          <a:lstStyle/>
          <a:p>
            <a:r>
              <a:rPr lang="en-US" sz="3200" dirty="0">
                <a:solidFill>
                  <a:srgbClr val="FF0000"/>
                </a:solidFill>
              </a:rPr>
              <a:t>PTA Program required hours of observation time.</a:t>
            </a:r>
          </a:p>
        </p:txBody>
      </p:sp>
      <p:pic>
        <p:nvPicPr>
          <p:cNvPr id="3" name="Picture 2" descr="pta-observation-form.pdf - Adobe Acrobat Reader (32-bit)"/>
          <p:cNvPicPr>
            <a:picLocks noChangeAspect="1"/>
          </p:cNvPicPr>
          <p:nvPr/>
        </p:nvPicPr>
        <p:blipFill rotWithShape="1">
          <a:blip r:embed="rId2">
            <a:extLst>
              <a:ext uri="{28A0092B-C50C-407E-A947-70E740481C1C}">
                <a14:useLocalDpi xmlns:a14="http://schemas.microsoft.com/office/drawing/2010/main" val="0"/>
              </a:ext>
            </a:extLst>
          </a:blip>
          <a:srcRect l="20739" t="14546" r="35426" b="-1061"/>
          <a:stretch/>
        </p:blipFill>
        <p:spPr>
          <a:xfrm>
            <a:off x="5496792" y="308370"/>
            <a:ext cx="5008418" cy="6313039"/>
          </a:xfrm>
          <a:prstGeom prst="rect">
            <a:avLst/>
          </a:prstGeom>
        </p:spPr>
      </p:pic>
    </p:spTree>
    <p:extLst>
      <p:ext uri="{BB962C8B-B14F-4D97-AF65-F5344CB8AC3E}">
        <p14:creationId xmlns:p14="http://schemas.microsoft.com/office/powerpoint/2010/main" val="357028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Program Check Sheet</a:t>
            </a:r>
          </a:p>
        </p:txBody>
      </p:sp>
      <p:sp>
        <p:nvSpPr>
          <p:cNvPr id="4" name="Text Placeholder 3"/>
          <p:cNvSpPr>
            <a:spLocks noGrp="1"/>
          </p:cNvSpPr>
          <p:nvPr>
            <p:ph type="body" sz="quarter" idx="32"/>
          </p:nvPr>
        </p:nvSpPr>
        <p:spPr>
          <a:xfrm>
            <a:off x="1763018" y="3271131"/>
            <a:ext cx="4451728" cy="2691245"/>
          </a:xfrm>
          <a:solidFill>
            <a:srgbClr val="FFFFFF"/>
          </a:solidFill>
          <a:ln>
            <a:solidFill>
              <a:srgbClr val="C5C5C5"/>
            </a:solidFill>
          </a:ln>
        </p:spPr>
        <p:txBody>
          <a:bodyPr>
            <a:normAutofit fontScale="77500" lnSpcReduction="20000"/>
          </a:bodyPr>
          <a:lstStyle/>
          <a:p>
            <a:r>
              <a:rPr lang="en-US" dirty="0"/>
              <a:t>18 ACT score (15 if taken before October 28, 1989) for first time freshman with not college credit hours</a:t>
            </a:r>
          </a:p>
          <a:p>
            <a:endParaRPr lang="en-US" sz="2300" dirty="0"/>
          </a:p>
          <a:p>
            <a:r>
              <a:rPr lang="en-US" dirty="0"/>
              <a:t>16 ACT score (12 if taken before October 28, 1989) with 12 hours college credit (</a:t>
            </a:r>
            <a:r>
              <a:rPr lang="en-US" dirty="0">
                <a:solidFill>
                  <a:srgbClr val="FF0000"/>
                </a:solidFill>
              </a:rPr>
              <a:t>course approved</a:t>
            </a:r>
            <a:r>
              <a:rPr lang="en-US" dirty="0"/>
              <a:t>) with a “C” average or better on courses that are approved by DHT program</a:t>
            </a:r>
          </a:p>
        </p:txBody>
      </p:sp>
      <p:sp>
        <p:nvSpPr>
          <p:cNvPr id="2" name="Content Placeholder 1"/>
          <p:cNvSpPr>
            <a:spLocks noGrp="1"/>
          </p:cNvSpPr>
          <p:nvPr>
            <p:ph sz="half" idx="1"/>
          </p:nvPr>
        </p:nvSpPr>
        <p:spPr>
          <a:xfrm>
            <a:off x="276136" y="1402392"/>
            <a:ext cx="5472000" cy="2675970"/>
          </a:xfrm>
        </p:spPr>
        <p:txBody>
          <a:bodyPr>
            <a:normAutofit/>
          </a:bodyPr>
          <a:lstStyle/>
          <a:p>
            <a:pPr marL="0" indent="0">
              <a:buNone/>
            </a:pPr>
            <a:r>
              <a:rPr lang="en-US" sz="1800" dirty="0"/>
              <a:t>Programs utilize program specific check sheets during selection to identify approved courses. The check sheets can be found on each programs webpage and in the application packet</a:t>
            </a:r>
          </a:p>
        </p:txBody>
      </p:sp>
      <p:pic>
        <p:nvPicPr>
          <p:cNvPr id="5" name="Picture 4"/>
          <p:cNvPicPr>
            <a:picLocks noChangeAspect="1"/>
          </p:cNvPicPr>
          <p:nvPr/>
        </p:nvPicPr>
        <p:blipFill>
          <a:blip r:embed="rId2"/>
          <a:stretch>
            <a:fillRect/>
          </a:stretch>
        </p:blipFill>
        <p:spPr>
          <a:xfrm>
            <a:off x="6889174" y="198981"/>
            <a:ext cx="4873336" cy="6434130"/>
          </a:xfrm>
          <a:prstGeom prst="rect">
            <a:avLst/>
          </a:prstGeom>
        </p:spPr>
      </p:pic>
      <p:sp>
        <p:nvSpPr>
          <p:cNvPr id="7" name="TextBox 6"/>
          <p:cNvSpPr txBox="1"/>
          <p:nvPr/>
        </p:nvSpPr>
        <p:spPr>
          <a:xfrm>
            <a:off x="751313" y="2847739"/>
            <a:ext cx="4945778" cy="369332"/>
          </a:xfrm>
          <a:prstGeom prst="rect">
            <a:avLst/>
          </a:prstGeom>
          <a:noFill/>
        </p:spPr>
        <p:txBody>
          <a:bodyPr wrap="none" rtlCol="0">
            <a:spAutoFit/>
          </a:bodyPr>
          <a:lstStyle/>
          <a:p>
            <a:r>
              <a:rPr lang="en-US" dirty="0"/>
              <a:t>Example ACT Requirements is from Dental Hygiene</a:t>
            </a:r>
          </a:p>
        </p:txBody>
      </p:sp>
    </p:spTree>
    <p:extLst>
      <p:ext uri="{BB962C8B-B14F-4D97-AF65-F5344CB8AC3E}">
        <p14:creationId xmlns:p14="http://schemas.microsoft.com/office/powerpoint/2010/main" val="3736380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40</a:t>
            </a:fld>
            <a:endParaRPr lang="en-ZA" dirty="0">
              <a:solidFill>
                <a:srgbClr val="FFFFFF"/>
              </a:solidFill>
            </a:endParaRPr>
          </a:p>
        </p:txBody>
      </p:sp>
      <p:sp>
        <p:nvSpPr>
          <p:cNvPr id="4" name="TextBox 3"/>
          <p:cNvSpPr txBox="1"/>
          <p:nvPr/>
        </p:nvSpPr>
        <p:spPr>
          <a:xfrm>
            <a:off x="818866" y="627797"/>
            <a:ext cx="3098041" cy="2062103"/>
          </a:xfrm>
          <a:prstGeom prst="rect">
            <a:avLst/>
          </a:prstGeom>
          <a:noFill/>
        </p:spPr>
        <p:txBody>
          <a:bodyPr wrap="square" rtlCol="0">
            <a:spAutoFit/>
          </a:bodyPr>
          <a:lstStyle/>
          <a:p>
            <a:r>
              <a:rPr lang="en-US" sz="3200" dirty="0">
                <a:solidFill>
                  <a:srgbClr val="FF0000"/>
                </a:solidFill>
              </a:rPr>
              <a:t>Must complete Autobiographical Form to apply for PTA program.</a:t>
            </a:r>
          </a:p>
        </p:txBody>
      </p:sp>
      <p:pic>
        <p:nvPicPr>
          <p:cNvPr id="5" name="Picture 4" descr="pta-autobiographical-form.pdf - Google Chrome"/>
          <p:cNvPicPr>
            <a:picLocks noChangeAspect="1"/>
          </p:cNvPicPr>
          <p:nvPr/>
        </p:nvPicPr>
        <p:blipFill rotWithShape="1">
          <a:blip r:embed="rId2">
            <a:extLst>
              <a:ext uri="{28A0092B-C50C-407E-A947-70E740481C1C}">
                <a14:useLocalDpi xmlns:a14="http://schemas.microsoft.com/office/drawing/2010/main" val="0"/>
              </a:ext>
            </a:extLst>
          </a:blip>
          <a:srcRect l="39716" t="20032" r="21761" b="3541"/>
          <a:stretch/>
        </p:blipFill>
        <p:spPr>
          <a:xfrm>
            <a:off x="5351319" y="758536"/>
            <a:ext cx="4696691" cy="5008418"/>
          </a:xfrm>
          <a:prstGeom prst="rect">
            <a:avLst/>
          </a:prstGeom>
        </p:spPr>
      </p:pic>
    </p:spTree>
    <p:extLst>
      <p:ext uri="{BB962C8B-B14F-4D97-AF65-F5344CB8AC3E}">
        <p14:creationId xmlns:p14="http://schemas.microsoft.com/office/powerpoint/2010/main" val="744558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Professional Licensure</a:t>
            </a:r>
          </a:p>
        </p:txBody>
      </p:sp>
      <p:sp>
        <p:nvSpPr>
          <p:cNvPr id="5" name="Text Placeholder 4"/>
          <p:cNvSpPr>
            <a:spLocks noGrp="1"/>
          </p:cNvSpPr>
          <p:nvPr>
            <p:ph type="body" sz="quarter" idx="32"/>
          </p:nvPr>
        </p:nvSpPr>
        <p:spPr/>
        <p:txBody>
          <a:bodyPr/>
          <a:lstStyle/>
          <a:p>
            <a:endParaRPr lang="en-US"/>
          </a:p>
        </p:txBody>
      </p:sp>
      <p:sp>
        <p:nvSpPr>
          <p:cNvPr id="4" name="Content Placeholder 3"/>
          <p:cNvSpPr>
            <a:spLocks noGrp="1"/>
          </p:cNvSpPr>
          <p:nvPr>
            <p:ph idx="1"/>
          </p:nvPr>
        </p:nvSpPr>
        <p:spPr/>
        <p:txBody>
          <a:bodyPr>
            <a:normAutofit/>
          </a:bodyPr>
          <a:lstStyle/>
          <a:p>
            <a:pPr marL="0" indent="0">
              <a:buNone/>
            </a:pPr>
            <a:r>
              <a:rPr lang="en-US" sz="1800" dirty="0"/>
              <a:t>REGULATION 34 CFR 668.43(A)(5)(V)</a:t>
            </a:r>
          </a:p>
          <a:p>
            <a:pPr marL="0" indent="0">
              <a:buNone/>
            </a:pPr>
            <a:endParaRPr lang="en-US" sz="1600" dirty="0"/>
          </a:p>
          <a:p>
            <a:pPr marL="0" indent="0">
              <a:buNone/>
            </a:pPr>
            <a:r>
              <a:rPr lang="en-US" sz="1800" dirty="0"/>
              <a:t>Per federal regulation 34 CFR 668.43(a)(5)(v) institutions are required to publicly disclose whether programs that are designed to lead to professional licensure or certification meet the educational requirements of all U.S. states and territories. Mississippi’s community colleges offer several programs leading to professional licensure and agreed to collaborate, where applicable, to reduce duplication of effort and to ensure system-wide compliance with federal laws, regulations, and the State Authorization Reciprocity Agreement. Through reasonable and good faith effort, research has been done to determine whether or not each program meets licensure requirements, does not meet licensure requirements, or has not yet been determined for each state. Licensure and certification requirements are set by agencies that are not controlled by or affiliated with Mississippi’s community colleges. These requirements, state laws, regulations, and policies can change at any time. If a program does not meet requirements or is undetermined, students should contact the Board in each state for more information.</a:t>
            </a:r>
          </a:p>
          <a:p>
            <a:pPr marL="0" indent="0">
              <a:buNone/>
            </a:pPr>
            <a:r>
              <a:rPr lang="en-US" sz="1800" dirty="0"/>
              <a:t>Program licensure information can be found on each of the MDCC Health Science programs’ home page and by the link below:</a:t>
            </a:r>
          </a:p>
          <a:p>
            <a:pPr marL="0" indent="0">
              <a:buNone/>
            </a:pPr>
            <a:r>
              <a:rPr lang="en-US" sz="1800" dirty="0">
                <a:hlinkClick r:id="rId2"/>
              </a:rPr>
              <a:t>https://www.mccb.edu/Professional-Licensure-Disclosures</a:t>
            </a: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2" name="Slide Number Placeholder 1"/>
          <p:cNvSpPr>
            <a:spLocks noGrp="1"/>
          </p:cNvSpPr>
          <p:nvPr>
            <p:ph type="sldNum" sz="quarter" idx="33"/>
          </p:nvPr>
        </p:nvSpPr>
        <p:spPr/>
        <p:txBody>
          <a:bodyPr/>
          <a:lstStyle/>
          <a:p>
            <a:fld id="{19B51A1E-902D-48AF-9020-955120F399B6}" type="slidenum">
              <a:rPr lang="en-ZA" smtClean="0">
                <a:solidFill>
                  <a:srgbClr val="FFFFFF"/>
                </a:solidFill>
              </a:rPr>
              <a:pPr/>
              <a:t>41</a:t>
            </a:fld>
            <a:endParaRPr lang="en-ZA" dirty="0">
              <a:solidFill>
                <a:srgbClr val="FFFFFF"/>
              </a:solidFill>
            </a:endParaRPr>
          </a:p>
        </p:txBody>
      </p:sp>
    </p:spTree>
    <p:extLst>
      <p:ext uri="{BB962C8B-B14F-4D97-AF65-F5344CB8AC3E}">
        <p14:creationId xmlns:p14="http://schemas.microsoft.com/office/powerpoint/2010/main" val="1843905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ZA" smtClean="0">
                <a:solidFill>
                  <a:srgbClr val="FFFFFF"/>
                </a:solidFill>
              </a:rPr>
              <a:pPr/>
              <a:t>42</a:t>
            </a:fld>
            <a:endParaRPr lang="en-ZA" dirty="0">
              <a:solidFill>
                <a:srgbClr val="FFFFFF"/>
              </a:solidFill>
            </a:endParaRPr>
          </a:p>
        </p:txBody>
      </p:sp>
      <p:sp>
        <p:nvSpPr>
          <p:cNvPr id="3" name="TextBox 2"/>
          <p:cNvSpPr txBox="1"/>
          <p:nvPr/>
        </p:nvSpPr>
        <p:spPr>
          <a:xfrm>
            <a:off x="449953" y="790363"/>
            <a:ext cx="11485388" cy="2554545"/>
          </a:xfrm>
          <a:prstGeom prst="rect">
            <a:avLst/>
          </a:prstGeom>
          <a:noFill/>
        </p:spPr>
        <p:txBody>
          <a:bodyPr wrap="none" rtlCol="0">
            <a:spAutoFit/>
          </a:bodyPr>
          <a:lstStyle/>
          <a:p>
            <a:r>
              <a:rPr lang="en-US" sz="3200" dirty="0">
                <a:solidFill>
                  <a:prstClr val="black"/>
                </a:solidFill>
              </a:rPr>
              <a:t>If you have any question on a particular program’s </a:t>
            </a:r>
          </a:p>
          <a:p>
            <a:r>
              <a:rPr lang="en-US" sz="3200" dirty="0">
                <a:solidFill>
                  <a:prstClr val="black"/>
                </a:solidFill>
              </a:rPr>
              <a:t>requirements of admission and/or application</a:t>
            </a:r>
          </a:p>
          <a:p>
            <a:r>
              <a:rPr lang="en-US" sz="3200" dirty="0">
                <a:solidFill>
                  <a:prstClr val="black"/>
                </a:solidFill>
              </a:rPr>
              <a:t>Please visit the program’s website – </a:t>
            </a:r>
          </a:p>
          <a:p>
            <a:r>
              <a:rPr lang="en-US" sz="3200" dirty="0">
                <a:solidFill>
                  <a:prstClr val="black"/>
                </a:solidFill>
              </a:rPr>
              <a:t>You will find contact information on each program’s home page.</a:t>
            </a:r>
          </a:p>
          <a:p>
            <a:r>
              <a:rPr lang="en-US" sz="3200" dirty="0">
                <a:solidFill>
                  <a:prstClr val="black"/>
                </a:solidFill>
              </a:rPr>
              <a:t>We look forward to having you apply to our Health Science Programs</a:t>
            </a:r>
          </a:p>
        </p:txBody>
      </p:sp>
      <p:sp>
        <p:nvSpPr>
          <p:cNvPr id="4" name="TextBox 3"/>
          <p:cNvSpPr txBox="1"/>
          <p:nvPr/>
        </p:nvSpPr>
        <p:spPr>
          <a:xfrm>
            <a:off x="617220" y="5417820"/>
            <a:ext cx="184731" cy="369332"/>
          </a:xfrm>
          <a:prstGeom prst="rect">
            <a:avLst/>
          </a:prstGeom>
          <a:noFill/>
        </p:spPr>
        <p:txBody>
          <a:bodyPr wrap="none" rtlCol="0">
            <a:spAutoFit/>
          </a:bodyPr>
          <a:lstStyle/>
          <a:p>
            <a:endParaRPr lang="en-US" dirty="0">
              <a:solidFill>
                <a:prstClr val="black"/>
              </a:solidFill>
            </a:endParaRPr>
          </a:p>
        </p:txBody>
      </p:sp>
      <p:sp>
        <p:nvSpPr>
          <p:cNvPr id="7" name="Rectangle 6"/>
          <p:cNvSpPr/>
          <p:nvPr/>
        </p:nvSpPr>
        <p:spPr>
          <a:xfrm>
            <a:off x="449953" y="4396672"/>
            <a:ext cx="10600906" cy="1569660"/>
          </a:xfrm>
          <a:prstGeom prst="rect">
            <a:avLst/>
          </a:prstGeom>
        </p:spPr>
        <p:txBody>
          <a:bodyPr wrap="square">
            <a:spAutoFit/>
          </a:bodyPr>
          <a:lstStyle/>
          <a:p>
            <a:r>
              <a:rPr lang="en-US" sz="1200" dirty="0"/>
              <a:t>In compliance with Title VI and Title VII of the Civil Rights Act of 1964, Title IX of the Education Amendments of 1972 of the Higher Education Act, Section 504 of the Rehabilitation Act of 1973, the Americans with Disabilities Act of 1990, the Pregnancy Discrimination Act of 1978 and other applicable Federal and State Acts, Mississippi Delta Community College offers equal education and employment opportunities and does not discriminate on the basis of age, race, color, national origin, religion, sex, sexual orientation, gender identity or expression, physical or mental disability, pregnancy, or veteran status in its educational programs and activities or in its employment practices. The following have been designated to handle inquiries regarding these policies: EEOC Compliance/Non-Discrimination: Dr. Steven Jones, Vice President of Administrative and Student Services; 662.246.6304 or EEOC@msdelta.edu. Title IX: </a:t>
            </a:r>
            <a:r>
              <a:rPr lang="en-US" sz="1200" dirty="0" err="1"/>
              <a:t>Nakeshia</a:t>
            </a:r>
            <a:r>
              <a:rPr lang="en-US" sz="1200" dirty="0"/>
              <a:t> </a:t>
            </a:r>
            <a:r>
              <a:rPr lang="en-US" sz="1200" dirty="0" err="1"/>
              <a:t>Fipps</a:t>
            </a:r>
            <a:r>
              <a:rPr lang="en-US" sz="1200" dirty="0"/>
              <a:t>, Associate Dean of Student Services, 662.246.6444 or titleIX@msdelta.edu. Disability Support Services: </a:t>
            </a:r>
            <a:r>
              <a:rPr lang="en-US" sz="1200" dirty="0" err="1"/>
              <a:t>Nakeshia</a:t>
            </a:r>
            <a:r>
              <a:rPr lang="en-US" sz="1200" dirty="0"/>
              <a:t> </a:t>
            </a:r>
            <a:r>
              <a:rPr lang="en-US" sz="1200" dirty="0" err="1"/>
              <a:t>Fipps</a:t>
            </a:r>
            <a:r>
              <a:rPr lang="en-US" sz="1200" dirty="0"/>
              <a:t>, Associate Dean of Student Services, 662.246.6444 or ADAcompliance@msdelta.edu. The mailing address for the above-named representatives is P.O. Box 668, Moorhead, MS 38761.</a:t>
            </a:r>
          </a:p>
        </p:txBody>
      </p:sp>
    </p:spTree>
    <p:extLst>
      <p:ext uri="{BB962C8B-B14F-4D97-AF65-F5344CB8AC3E}">
        <p14:creationId xmlns:p14="http://schemas.microsoft.com/office/powerpoint/2010/main" val="14415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TEAS Entrance Test</a:t>
            </a:r>
          </a:p>
        </p:txBody>
      </p:sp>
      <p:sp>
        <p:nvSpPr>
          <p:cNvPr id="4" name="Text Placeholder 3"/>
          <p:cNvSpPr>
            <a:spLocks noGrp="1"/>
          </p:cNvSpPr>
          <p:nvPr>
            <p:ph type="body" sz="quarter" idx="32"/>
          </p:nvPr>
        </p:nvSpPr>
        <p:spPr/>
        <p:txBody>
          <a:bodyPr>
            <a:normAutofit fontScale="70000" lnSpcReduction="20000"/>
          </a:bodyPr>
          <a:lstStyle/>
          <a:p>
            <a:r>
              <a:rPr lang="en-US" dirty="0"/>
              <a:t>Required for many of our Health Science Programs</a:t>
            </a:r>
          </a:p>
        </p:txBody>
      </p:sp>
      <p:sp>
        <p:nvSpPr>
          <p:cNvPr id="5" name="Content Placeholder 4"/>
          <p:cNvSpPr>
            <a:spLocks noGrp="1"/>
          </p:cNvSpPr>
          <p:nvPr>
            <p:ph sz="half" idx="1"/>
          </p:nvPr>
        </p:nvSpPr>
        <p:spPr/>
        <p:txBody>
          <a:bodyPr>
            <a:normAutofit fontScale="92500" lnSpcReduction="10000"/>
          </a:bodyPr>
          <a:lstStyle/>
          <a:p>
            <a:r>
              <a:rPr lang="en-US" dirty="0"/>
              <a:t>Must be taken within 18 months of application deadline</a:t>
            </a:r>
          </a:p>
          <a:p>
            <a:r>
              <a:rPr lang="en-US" dirty="0"/>
              <a:t> Can only be taken 2 times 45 days apart during the application year if you submit testing taken at any other time the score will not be accepted</a:t>
            </a:r>
          </a:p>
          <a:p>
            <a:r>
              <a:rPr lang="en-US" dirty="0"/>
              <a:t>The TEAS can be taken remotely at home (computerized proctoring) or by paper on the MDCC campus information on registration can be found on the MDCC Health Sciences home page or in your application packet</a:t>
            </a:r>
          </a:p>
        </p:txBody>
      </p:sp>
      <p:pic>
        <p:nvPicPr>
          <p:cNvPr id="11" name="Picture 10"/>
          <p:cNvPicPr>
            <a:picLocks noChangeAspect="1"/>
          </p:cNvPicPr>
          <p:nvPr/>
        </p:nvPicPr>
        <p:blipFill>
          <a:blip r:embed="rId2"/>
          <a:stretch>
            <a:fillRect/>
          </a:stretch>
        </p:blipFill>
        <p:spPr>
          <a:xfrm>
            <a:off x="7211291" y="1061759"/>
            <a:ext cx="3755883" cy="4859840"/>
          </a:xfrm>
          <a:prstGeom prst="rect">
            <a:avLst/>
          </a:prstGeom>
        </p:spPr>
      </p:pic>
    </p:spTree>
    <p:extLst>
      <p:ext uri="{BB962C8B-B14F-4D97-AF65-F5344CB8AC3E}">
        <p14:creationId xmlns:p14="http://schemas.microsoft.com/office/powerpoint/2010/main" val="294113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normAutofit fontScale="90000"/>
          </a:bodyPr>
          <a:lstStyle/>
          <a:p>
            <a:r>
              <a:rPr lang="en-ZA" dirty="0"/>
              <a:t>Dental Hygiene Technology</a:t>
            </a: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187999"/>
            <a:ext cx="5472000" cy="360000"/>
          </a:xfrm>
        </p:spPr>
        <p:txBody>
          <a:bodyPr>
            <a:normAutofit fontScale="85000" lnSpcReduction="20000"/>
          </a:bodyPr>
          <a:lstStyle/>
          <a:p>
            <a:r>
              <a:rPr lang="en-ZA" dirty="0"/>
              <a:t>2 Year AAS Degree Program</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1801" y="1752739"/>
            <a:ext cx="5472000" cy="3600000"/>
          </a:xfrm>
        </p:spPr>
        <p:txBody>
          <a:bodyPr>
            <a:normAutofit fontScale="92500" lnSpcReduction="10000"/>
          </a:bodyPr>
          <a:lstStyle/>
          <a:p>
            <a:pPr marL="0" lvl="0" indent="0">
              <a:buNone/>
            </a:pPr>
            <a:r>
              <a:rPr lang="en-ZA" sz="2800" dirty="0">
                <a:solidFill>
                  <a:prstClr val="black">
                    <a:lumMod val="75000"/>
                    <a:lumOff val="25000"/>
                  </a:prstClr>
                </a:solidFill>
              </a:rPr>
              <a:t>Admission Requirements</a:t>
            </a:r>
          </a:p>
          <a:p>
            <a:pPr lvl="0"/>
            <a:r>
              <a:rPr lang="en-ZA" sz="1600" dirty="0">
                <a:solidFill>
                  <a:prstClr val="black">
                    <a:lumMod val="75000"/>
                    <a:lumOff val="25000"/>
                  </a:prstClr>
                </a:solidFill>
              </a:rPr>
              <a:t>18 ACT score</a:t>
            </a:r>
            <a:r>
              <a:rPr lang="en-US" sz="1600" dirty="0">
                <a:solidFill>
                  <a:prstClr val="black">
                    <a:lumMod val="75000"/>
                    <a:lumOff val="25000"/>
                  </a:prstClr>
                </a:solidFill>
              </a:rPr>
              <a:t> (15 if taken before October 28, 1989)</a:t>
            </a:r>
            <a:r>
              <a:rPr lang="en-ZA" sz="1600" dirty="0">
                <a:solidFill>
                  <a:prstClr val="black">
                    <a:lumMod val="75000"/>
                    <a:lumOff val="25000"/>
                  </a:prstClr>
                </a:solidFill>
              </a:rPr>
              <a:t> for first time freshman with not college credit hours</a:t>
            </a:r>
          </a:p>
          <a:p>
            <a:pPr lvl="0"/>
            <a:r>
              <a:rPr lang="en-ZA" sz="1600" dirty="0">
                <a:solidFill>
                  <a:prstClr val="black">
                    <a:lumMod val="75000"/>
                    <a:lumOff val="25000"/>
                  </a:prstClr>
                </a:solidFill>
              </a:rPr>
              <a:t>16 ACT score </a:t>
            </a:r>
            <a:r>
              <a:rPr lang="en-US" sz="1600" dirty="0">
                <a:solidFill>
                  <a:prstClr val="black">
                    <a:lumMod val="75000"/>
                    <a:lumOff val="25000"/>
                  </a:prstClr>
                </a:solidFill>
              </a:rPr>
              <a:t>(12 if taken before October 28, 1989) </a:t>
            </a:r>
            <a:r>
              <a:rPr lang="en-ZA" sz="1600" dirty="0">
                <a:solidFill>
                  <a:prstClr val="black">
                    <a:lumMod val="75000"/>
                    <a:lumOff val="25000"/>
                  </a:prstClr>
                </a:solidFill>
              </a:rPr>
              <a:t>with 12 hours college credit (course approved) </a:t>
            </a:r>
            <a:r>
              <a:rPr lang="en-US" sz="1600" dirty="0">
                <a:solidFill>
                  <a:prstClr val="black">
                    <a:lumMod val="75000"/>
                    <a:lumOff val="25000"/>
                  </a:prstClr>
                </a:solidFill>
              </a:rPr>
              <a:t>with a “C” average or better on courses that are approved by DHT program.</a:t>
            </a:r>
          </a:p>
          <a:p>
            <a:pPr lvl="0"/>
            <a:r>
              <a:rPr lang="en-US" sz="1600" dirty="0">
                <a:solidFill>
                  <a:prstClr val="black">
                    <a:lumMod val="75000"/>
                    <a:lumOff val="25000"/>
                  </a:prstClr>
                </a:solidFill>
              </a:rPr>
              <a:t>Must be 18 years of age at the start of the program</a:t>
            </a:r>
            <a:endParaRPr lang="en-ZA" sz="1600" dirty="0">
              <a:solidFill>
                <a:prstClr val="black">
                  <a:lumMod val="75000"/>
                  <a:lumOff val="25000"/>
                </a:prstClr>
              </a:solidFill>
            </a:endParaRPr>
          </a:p>
          <a:p>
            <a:pPr lvl="0"/>
            <a:r>
              <a:rPr lang="en-ZA" sz="1600" dirty="0">
                <a:solidFill>
                  <a:prstClr val="black">
                    <a:lumMod val="75000"/>
                    <a:lumOff val="25000"/>
                  </a:prstClr>
                </a:solidFill>
              </a:rPr>
              <a:t>Completion of A&amp;P 1 and 2, Chemistry I (General or Principles), Microbiology (lecture and lab) with “C” or better within the last 5 years </a:t>
            </a:r>
            <a:r>
              <a:rPr lang="en-ZA" sz="1600" b="1" dirty="0">
                <a:solidFill>
                  <a:prstClr val="black">
                    <a:lumMod val="75000"/>
                    <a:lumOff val="25000"/>
                  </a:prstClr>
                </a:solidFill>
              </a:rPr>
              <a:t>prior to admission </a:t>
            </a:r>
          </a:p>
          <a:p>
            <a:pPr lvl="0"/>
            <a:r>
              <a:rPr lang="en-ZA" sz="1600" dirty="0">
                <a:solidFill>
                  <a:prstClr val="black">
                    <a:lumMod val="75000"/>
                    <a:lumOff val="25000"/>
                  </a:prstClr>
                </a:solidFill>
              </a:rPr>
              <a:t>Entrance Test within </a:t>
            </a:r>
            <a:r>
              <a:rPr lang="en-US" sz="1600" dirty="0">
                <a:solidFill>
                  <a:prstClr val="black">
                    <a:lumMod val="75000"/>
                    <a:lumOff val="25000"/>
                  </a:prstClr>
                </a:solidFill>
              </a:rPr>
              <a:t>18 months of application deadline. Can only be taken 2 times 45 days apart during the application year.</a:t>
            </a:r>
            <a:endParaRPr lang="en-ZA" sz="1600" dirty="0">
              <a:solidFill>
                <a:prstClr val="black">
                  <a:lumMod val="75000"/>
                  <a:lumOff val="25000"/>
                </a:prstClr>
              </a:solidFill>
            </a:endParaRPr>
          </a:p>
          <a:p>
            <a:pPr lvl="0"/>
            <a:r>
              <a:rPr lang="en-ZA" sz="1600" dirty="0">
                <a:solidFill>
                  <a:prstClr val="black">
                    <a:lumMod val="75000"/>
                    <a:lumOff val="25000"/>
                  </a:prstClr>
                </a:solidFill>
              </a:rPr>
              <a:t>Observation hours at MDCC Dental clinic Application Period-November- </a:t>
            </a:r>
            <a:r>
              <a:rPr lang="en-ZA" sz="1600" dirty="0">
                <a:solidFill>
                  <a:srgbClr val="FF0000"/>
                </a:solidFill>
              </a:rPr>
              <a:t>March 1st</a:t>
            </a:r>
          </a:p>
        </p:txBody>
      </p:sp>
      <p:pic>
        <p:nvPicPr>
          <p:cNvPr id="14" name="Picture Placeholder 13">
            <a:extLst>
              <a:ext uri="{FF2B5EF4-FFF2-40B4-BE49-F238E27FC236}">
                <a16:creationId xmlns:a16="http://schemas.microsoft.com/office/drawing/2014/main" id="{FEA01CFE-4F0B-CC44-BFE2-2E561B199D1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729043" y="474617"/>
            <a:ext cx="2405261" cy="1786765"/>
          </a:xfrm>
        </p:spPr>
      </p:pic>
      <p:pic>
        <p:nvPicPr>
          <p:cNvPr id="17" name="Picture Placeholder 16">
            <a:extLst>
              <a:ext uri="{FF2B5EF4-FFF2-40B4-BE49-F238E27FC236}">
                <a16:creationId xmlns:a16="http://schemas.microsoft.com/office/drawing/2014/main" id="{893F9275-F9D8-C846-B8BE-3571B6BA9792}"/>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tretch>
            <a:fillRect/>
          </a:stretch>
        </p:blipFill>
        <p:spPr>
          <a:xfrm>
            <a:off x="8427956" y="1644823"/>
            <a:ext cx="2405261" cy="1803945"/>
          </a:xfrm>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ZA" smtClean="0"/>
              <a:pPr/>
              <a:t>6</a:t>
            </a:fld>
            <a:endParaRPr lang="en-ZA" dirty="0"/>
          </a:p>
        </p:txBody>
      </p:sp>
      <p:sp>
        <p:nvSpPr>
          <p:cNvPr id="5" name="TextBox 4"/>
          <p:cNvSpPr txBox="1"/>
          <p:nvPr/>
        </p:nvSpPr>
        <p:spPr>
          <a:xfrm>
            <a:off x="6729043" y="4114800"/>
            <a:ext cx="4488873" cy="1569660"/>
          </a:xfrm>
          <a:prstGeom prst="rect">
            <a:avLst/>
          </a:prstGeom>
          <a:noFill/>
        </p:spPr>
        <p:txBody>
          <a:bodyPr wrap="square" rtlCol="0">
            <a:spAutoFit/>
          </a:bodyPr>
          <a:lstStyle/>
          <a:p>
            <a:r>
              <a:rPr lang="en-US" sz="1200" dirty="0"/>
              <a:t>A registered dental hygienist (RDH) is a licensed member of the oral health team who provides treatment to prevent oral diseases such as dental caries (cavities) and periodontal disease (gum diseases). The dental hygienist also instructs patients on methods to improve and maintain optimal oral health. . Graduates of the program are eligible to write for state and national certification exam. Each state has its own specific regulations and licensure requirements. The range of services performed by a dental hygienist will vary from state to state.</a:t>
            </a:r>
          </a:p>
        </p:txBody>
      </p:sp>
    </p:spTree>
    <p:extLst>
      <p:ext uri="{BB962C8B-B14F-4D97-AF65-F5344CB8AC3E}">
        <p14:creationId xmlns:p14="http://schemas.microsoft.com/office/powerpoint/2010/main" val="218492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normAutofit fontScale="90000"/>
          </a:bodyPr>
          <a:lstStyle/>
          <a:p>
            <a:r>
              <a:rPr lang="en-ZA" dirty="0"/>
              <a:t>Medical laboratory Technology (MLT)</a:t>
            </a: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128369"/>
            <a:ext cx="5472000" cy="360000"/>
          </a:xfrm>
        </p:spPr>
        <p:txBody>
          <a:bodyPr>
            <a:normAutofit fontScale="85000" lnSpcReduction="20000"/>
          </a:bodyPr>
          <a:lstStyle/>
          <a:p>
            <a:r>
              <a:rPr lang="en-ZA" dirty="0"/>
              <a:t>2 Year AAS Degree Program</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1801" y="1752739"/>
            <a:ext cx="5472000" cy="3600000"/>
          </a:xfrm>
        </p:spPr>
        <p:txBody>
          <a:bodyPr>
            <a:normAutofit/>
          </a:bodyPr>
          <a:lstStyle/>
          <a:p>
            <a:pPr marL="0" lvl="0" indent="0">
              <a:buNone/>
            </a:pPr>
            <a:r>
              <a:rPr lang="en-ZA" sz="2800" dirty="0">
                <a:solidFill>
                  <a:prstClr val="black">
                    <a:lumMod val="75000"/>
                    <a:lumOff val="25000"/>
                  </a:prstClr>
                </a:solidFill>
              </a:rPr>
              <a:t>Admission Requirements</a:t>
            </a:r>
          </a:p>
          <a:p>
            <a:pPr lvl="0"/>
            <a:r>
              <a:rPr lang="en-US" sz="1600" dirty="0">
                <a:solidFill>
                  <a:prstClr val="black">
                    <a:lumMod val="75000"/>
                    <a:lumOff val="25000"/>
                  </a:prstClr>
                </a:solidFill>
              </a:rPr>
              <a:t>18 ACT score (15 if taken before October 28, 1989) for first time freshman with not college credit hours</a:t>
            </a:r>
          </a:p>
          <a:p>
            <a:pPr lvl="0"/>
            <a:r>
              <a:rPr lang="en-US" sz="1600" dirty="0">
                <a:solidFill>
                  <a:prstClr val="black">
                    <a:lumMod val="75000"/>
                    <a:lumOff val="25000"/>
                  </a:prstClr>
                </a:solidFill>
              </a:rPr>
              <a:t>16 ACT score (12 if taken before October 28, 1989) with 12 hours college credit (course approved) with a “C” average or higher</a:t>
            </a:r>
          </a:p>
          <a:p>
            <a:pPr lvl="0"/>
            <a:r>
              <a:rPr lang="en-US" sz="1600" dirty="0">
                <a:solidFill>
                  <a:prstClr val="black">
                    <a:lumMod val="75000"/>
                    <a:lumOff val="25000"/>
                  </a:prstClr>
                </a:solidFill>
              </a:rPr>
              <a:t>Must be 18 years of age at the start of the program</a:t>
            </a:r>
          </a:p>
          <a:p>
            <a:pPr lvl="0"/>
            <a:r>
              <a:rPr lang="en-ZA" sz="1600" dirty="0">
                <a:solidFill>
                  <a:prstClr val="black">
                    <a:lumMod val="75000"/>
                    <a:lumOff val="25000"/>
                  </a:prstClr>
                </a:solidFill>
              </a:rPr>
              <a:t>Entrance Test within 18 months of application deadline. </a:t>
            </a:r>
            <a:r>
              <a:rPr lang="en-US" sz="1600" dirty="0">
                <a:solidFill>
                  <a:prstClr val="black">
                    <a:lumMod val="75000"/>
                    <a:lumOff val="25000"/>
                  </a:prstClr>
                </a:solidFill>
              </a:rPr>
              <a:t>Can only be taken 2 times 45 days apart during the application year if you submit testing taken at any other time the score will not be accepted</a:t>
            </a:r>
          </a:p>
          <a:p>
            <a:pPr lvl="0"/>
            <a:r>
              <a:rPr lang="en-ZA" sz="1600" dirty="0">
                <a:solidFill>
                  <a:prstClr val="black">
                    <a:lumMod val="75000"/>
                    <a:lumOff val="25000"/>
                  </a:prstClr>
                </a:solidFill>
              </a:rPr>
              <a:t>Application Period-November - </a:t>
            </a:r>
            <a:r>
              <a:rPr lang="en-ZA" sz="1600" dirty="0">
                <a:solidFill>
                  <a:srgbClr val="FF0000"/>
                </a:solidFill>
              </a:rPr>
              <a:t>April 1st</a:t>
            </a:r>
          </a:p>
        </p:txBody>
      </p:sp>
      <p:pic>
        <p:nvPicPr>
          <p:cNvPr id="14" name="Picture Placeholder 13">
            <a:extLst>
              <a:ext uri="{FF2B5EF4-FFF2-40B4-BE49-F238E27FC236}">
                <a16:creationId xmlns:a16="http://schemas.microsoft.com/office/drawing/2014/main" id="{FEA01CFE-4F0B-CC44-BFE2-2E561B199D1D}"/>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729043" y="565845"/>
            <a:ext cx="2405261" cy="1604309"/>
          </a:xfrm>
        </p:spPr>
      </p:pic>
      <p:pic>
        <p:nvPicPr>
          <p:cNvPr id="17" name="Picture Placeholder 16">
            <a:extLst>
              <a:ext uri="{FF2B5EF4-FFF2-40B4-BE49-F238E27FC236}">
                <a16:creationId xmlns:a16="http://schemas.microsoft.com/office/drawing/2014/main" id="{893F9275-F9D8-C846-B8BE-3571B6BA9792}"/>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tretch>
            <a:fillRect/>
          </a:stretch>
        </p:blipFill>
        <p:spPr>
          <a:xfrm>
            <a:off x="8427956" y="1690686"/>
            <a:ext cx="2405261" cy="1712219"/>
          </a:xfrm>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ZA" smtClean="0"/>
              <a:pPr/>
              <a:t>7</a:t>
            </a:fld>
            <a:endParaRPr lang="en-ZA" dirty="0"/>
          </a:p>
        </p:txBody>
      </p:sp>
      <p:sp>
        <p:nvSpPr>
          <p:cNvPr id="5" name="TextBox 4"/>
          <p:cNvSpPr txBox="1"/>
          <p:nvPr/>
        </p:nvSpPr>
        <p:spPr>
          <a:xfrm>
            <a:off x="6729043" y="3927581"/>
            <a:ext cx="4488873" cy="1384995"/>
          </a:xfrm>
          <a:prstGeom prst="rect">
            <a:avLst/>
          </a:prstGeom>
          <a:noFill/>
        </p:spPr>
        <p:txBody>
          <a:bodyPr wrap="square" rtlCol="0">
            <a:spAutoFit/>
          </a:bodyPr>
          <a:lstStyle/>
          <a:p>
            <a:r>
              <a:rPr lang="en-US" sz="1200" dirty="0"/>
              <a:t>Medical Laboratory  Technicians (MLT) work together with Medical Technologist (MT) and Pathologist (MD) in the laboratory to solve the mysteries, put the puzzles together, and answer the critical questions of medicine. Seventy to eighty percent of medical decisions made by physicians are based on laboratory findings. Graduates of the program are awarded an Associate of Applied Science degree and  are eligible to write for a national certification exam.</a:t>
            </a:r>
          </a:p>
        </p:txBody>
      </p:sp>
    </p:spTree>
    <p:extLst>
      <p:ext uri="{BB962C8B-B14F-4D97-AF65-F5344CB8AC3E}">
        <p14:creationId xmlns:p14="http://schemas.microsoft.com/office/powerpoint/2010/main" val="310809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1801" y="691520"/>
            <a:ext cx="5472000" cy="432000"/>
          </a:xfrm>
        </p:spPr>
        <p:txBody>
          <a:bodyPr>
            <a:normAutofit fontScale="90000"/>
          </a:bodyPr>
          <a:lstStyle/>
          <a:p>
            <a:pPr>
              <a:lnSpc>
                <a:spcPct val="100000"/>
              </a:lnSpc>
            </a:pPr>
            <a:r>
              <a:rPr lang="en-ZA" dirty="0"/>
              <a:t>Physical Therapy Assistant </a:t>
            </a:r>
            <a:br>
              <a:rPr lang="en-ZA" dirty="0"/>
            </a:br>
            <a:endParaRPr lang="en-ZA" sz="1800" i="1"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1801" y="1752738"/>
            <a:ext cx="5472000" cy="3983043"/>
          </a:xfrm>
        </p:spPr>
        <p:txBody>
          <a:bodyPr>
            <a:normAutofit fontScale="92500" lnSpcReduction="10000"/>
          </a:bodyPr>
          <a:lstStyle/>
          <a:p>
            <a:pPr marL="0" lvl="0" indent="0">
              <a:buNone/>
            </a:pPr>
            <a:r>
              <a:rPr lang="en-ZA" sz="2800" dirty="0">
                <a:solidFill>
                  <a:prstClr val="black">
                    <a:lumMod val="75000"/>
                    <a:lumOff val="25000"/>
                  </a:prstClr>
                </a:solidFill>
              </a:rPr>
              <a:t>Admission Requirements</a:t>
            </a:r>
          </a:p>
          <a:p>
            <a:pPr lvl="0"/>
            <a:r>
              <a:rPr lang="en-US" sz="1600" dirty="0">
                <a:solidFill>
                  <a:prstClr val="black">
                    <a:lumMod val="75000"/>
                    <a:lumOff val="25000"/>
                  </a:prstClr>
                </a:solidFill>
              </a:rPr>
              <a:t>18 ACT score (15 if taken before October 28, 1989) for first time freshman with not college credit hours</a:t>
            </a:r>
          </a:p>
          <a:p>
            <a:pPr lvl="0"/>
            <a:r>
              <a:rPr lang="en-US" sz="1600" dirty="0">
                <a:solidFill>
                  <a:prstClr val="black">
                    <a:lumMod val="75000"/>
                    <a:lumOff val="25000"/>
                  </a:prstClr>
                </a:solidFill>
              </a:rPr>
              <a:t>16 ACT score (12 if taken before October 28, 1989) with 12 hours college credit (course approved) with a “C” average or better on courses that are approved by the PTA program</a:t>
            </a:r>
          </a:p>
          <a:p>
            <a:pPr lvl="0"/>
            <a:r>
              <a:rPr lang="en-ZA" sz="1600" dirty="0">
                <a:solidFill>
                  <a:prstClr val="black">
                    <a:lumMod val="75000"/>
                    <a:lumOff val="25000"/>
                  </a:prstClr>
                </a:solidFill>
              </a:rPr>
              <a:t>Completion of A&amp;P 1 and 2 (lecture and lab) with “C” or better within the last 5 years </a:t>
            </a:r>
            <a:r>
              <a:rPr lang="en-ZA" sz="1600" b="1" dirty="0">
                <a:solidFill>
                  <a:prstClr val="black">
                    <a:lumMod val="75000"/>
                    <a:lumOff val="25000"/>
                  </a:prstClr>
                </a:solidFill>
              </a:rPr>
              <a:t>prior to admission </a:t>
            </a:r>
          </a:p>
          <a:p>
            <a:pPr lvl="0"/>
            <a:r>
              <a:rPr lang="en-US" sz="1600" dirty="0">
                <a:solidFill>
                  <a:prstClr val="black">
                    <a:lumMod val="75000"/>
                    <a:lumOff val="25000"/>
                  </a:prstClr>
                </a:solidFill>
              </a:rPr>
              <a:t>Entrance Test within 18 months of application deadline. Can only be taken 2 times 45 days apart during the application year if you submit testing taken at any other time the score will not be accepted</a:t>
            </a:r>
          </a:p>
          <a:p>
            <a:pPr lvl="0"/>
            <a:r>
              <a:rPr lang="en-US" sz="1600" dirty="0">
                <a:solidFill>
                  <a:prstClr val="black">
                    <a:lumMod val="75000"/>
                    <a:lumOff val="25000"/>
                  </a:prstClr>
                </a:solidFill>
              </a:rPr>
              <a:t>Must be 18 years of age at the start of the program</a:t>
            </a:r>
          </a:p>
          <a:p>
            <a:pPr lvl="0"/>
            <a:r>
              <a:rPr lang="en-ZA" sz="1600" dirty="0">
                <a:solidFill>
                  <a:prstClr val="black">
                    <a:lumMod val="75000"/>
                    <a:lumOff val="25000"/>
                  </a:prstClr>
                </a:solidFill>
              </a:rPr>
              <a:t>Observation hours with a licensed PTA </a:t>
            </a:r>
          </a:p>
          <a:p>
            <a:pPr lvl="0"/>
            <a:r>
              <a:rPr lang="en-ZA" sz="1600" dirty="0">
                <a:solidFill>
                  <a:prstClr val="black">
                    <a:lumMod val="75000"/>
                    <a:lumOff val="25000"/>
                  </a:prstClr>
                </a:solidFill>
              </a:rPr>
              <a:t>Application Period-November - </a:t>
            </a:r>
            <a:r>
              <a:rPr lang="en-ZA" sz="1600" dirty="0">
                <a:solidFill>
                  <a:srgbClr val="FF0000"/>
                </a:solidFill>
              </a:rPr>
              <a:t>March 1st</a:t>
            </a:r>
          </a:p>
        </p:txBody>
      </p:sp>
      <p:pic>
        <p:nvPicPr>
          <p:cNvPr id="14" name="Picture Placeholder 13">
            <a:extLst>
              <a:ext uri="{FF2B5EF4-FFF2-40B4-BE49-F238E27FC236}">
                <a16:creationId xmlns:a16="http://schemas.microsoft.com/office/drawing/2014/main" id="{FEA01CFE-4F0B-CC44-BFE2-2E561B199D1D}"/>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729043" y="691520"/>
            <a:ext cx="2405261" cy="1352959"/>
          </a:xfrm>
        </p:spPr>
      </p:pic>
      <p:pic>
        <p:nvPicPr>
          <p:cNvPr id="17" name="Picture Placeholder 16">
            <a:extLst>
              <a:ext uri="{FF2B5EF4-FFF2-40B4-BE49-F238E27FC236}">
                <a16:creationId xmlns:a16="http://schemas.microsoft.com/office/drawing/2014/main" id="{893F9275-F9D8-C846-B8BE-3571B6BA9792}"/>
              </a:ext>
            </a:extLst>
          </p:cNvPr>
          <p:cNvPicPr>
            <a:picLocks noGrp="1" noChangeAspect="1"/>
          </p:cNvPicPr>
          <p:nvPr>
            <p:ph type="pic" sz="quarter" idx="34"/>
          </p:nvPr>
        </p:nvPicPr>
        <p:blipFill>
          <a:blip r:embed="rId3" cstate="print">
            <a:extLst>
              <a:ext uri="{28A0092B-C50C-407E-A947-70E740481C1C}">
                <a14:useLocalDpi xmlns:a14="http://schemas.microsoft.com/office/drawing/2010/main" val="0"/>
              </a:ext>
            </a:extLst>
          </a:blip>
          <a:stretch>
            <a:fillRect/>
          </a:stretch>
        </p:blipFill>
        <p:spPr>
          <a:xfrm>
            <a:off x="8427956" y="1743037"/>
            <a:ext cx="2405261" cy="1607516"/>
          </a:xfrm>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ZA" smtClean="0"/>
              <a:pPr/>
              <a:t>8</a:t>
            </a:fld>
            <a:endParaRPr lang="en-ZA" dirty="0"/>
          </a:p>
        </p:txBody>
      </p:sp>
      <p:sp>
        <p:nvSpPr>
          <p:cNvPr id="5" name="TextBox 4"/>
          <p:cNvSpPr txBox="1"/>
          <p:nvPr/>
        </p:nvSpPr>
        <p:spPr>
          <a:xfrm>
            <a:off x="6729043" y="3719945"/>
            <a:ext cx="4488873" cy="1938992"/>
          </a:xfrm>
          <a:prstGeom prst="rect">
            <a:avLst/>
          </a:prstGeom>
          <a:noFill/>
        </p:spPr>
        <p:txBody>
          <a:bodyPr wrap="square" rtlCol="0">
            <a:spAutoFit/>
          </a:bodyPr>
          <a:lstStyle/>
          <a:p>
            <a:r>
              <a:rPr lang="en-US" sz="1200" dirty="0"/>
              <a:t>Physical therapist assistants provide physical therapist services under the direction and supervision of a physical therapist. PTAs implement components of patient care, obtain data related to the treatments provided, and collaborate with the PT to modify care as necessary.</a:t>
            </a:r>
          </a:p>
          <a:p>
            <a:endParaRPr lang="en-US" sz="1200" dirty="0"/>
          </a:p>
          <a:p>
            <a:r>
              <a:rPr lang="en-US" sz="1200" dirty="0"/>
              <a:t>PTAs assist the physical therapist in the treatment of individuals of all ages, from newborns to people at the end of life. Many patients have injuries, disabilities, or other health conditions that need treatment. But PTAs also care for people who simply want to become healthier and to prevent future problems. </a:t>
            </a:r>
          </a:p>
        </p:txBody>
      </p:sp>
    </p:spTree>
    <p:extLst>
      <p:ext uri="{BB962C8B-B14F-4D97-AF65-F5344CB8AC3E}">
        <p14:creationId xmlns:p14="http://schemas.microsoft.com/office/powerpoint/2010/main" val="26619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normAutofit fontScale="90000"/>
          </a:bodyPr>
          <a:lstStyle/>
          <a:p>
            <a:pPr>
              <a:lnSpc>
                <a:spcPct val="100000"/>
              </a:lnSpc>
            </a:pPr>
            <a:r>
              <a:rPr lang="en-ZA" dirty="0"/>
              <a:t>Radiologic Technology</a:t>
            </a: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128369"/>
            <a:ext cx="5472000" cy="360000"/>
          </a:xfrm>
        </p:spPr>
        <p:txBody>
          <a:bodyPr>
            <a:normAutofit fontScale="85000" lnSpcReduction="20000"/>
          </a:bodyPr>
          <a:lstStyle/>
          <a:p>
            <a:r>
              <a:rPr lang="en-ZA" dirty="0"/>
              <a:t>2 Year AAS Degree Program</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1801" y="1752739"/>
            <a:ext cx="5472000" cy="4014216"/>
          </a:xfrm>
        </p:spPr>
        <p:txBody>
          <a:bodyPr>
            <a:normAutofit fontScale="92500" lnSpcReduction="20000"/>
          </a:bodyPr>
          <a:lstStyle/>
          <a:p>
            <a:pPr marL="0" lvl="0" indent="0">
              <a:buNone/>
            </a:pPr>
            <a:r>
              <a:rPr lang="en-ZA" sz="2800" dirty="0">
                <a:solidFill>
                  <a:prstClr val="black">
                    <a:lumMod val="75000"/>
                    <a:lumOff val="25000"/>
                  </a:prstClr>
                </a:solidFill>
              </a:rPr>
              <a:t>Admission Requirements</a:t>
            </a:r>
          </a:p>
          <a:p>
            <a:pPr lvl="0"/>
            <a:r>
              <a:rPr lang="en-US" sz="1600" dirty="0">
                <a:solidFill>
                  <a:prstClr val="black">
                    <a:lumMod val="75000"/>
                    <a:lumOff val="25000"/>
                  </a:prstClr>
                </a:solidFill>
              </a:rPr>
              <a:t>18 ACT score (15 if taken before October 28, 1989) for first time freshman with not college credit hours</a:t>
            </a:r>
          </a:p>
          <a:p>
            <a:pPr lvl="0"/>
            <a:r>
              <a:rPr lang="en-US" sz="1600" dirty="0">
                <a:solidFill>
                  <a:prstClr val="black">
                    <a:lumMod val="75000"/>
                    <a:lumOff val="25000"/>
                  </a:prstClr>
                </a:solidFill>
              </a:rPr>
              <a:t>16 ACT score (12 if taken before October 28, 1989) with 12 hours college credit (course approved) with a “C” average or better on courses that are approved by the RT.</a:t>
            </a:r>
          </a:p>
          <a:p>
            <a:pPr lvl="0"/>
            <a:r>
              <a:rPr lang="en-ZA" sz="1600" dirty="0">
                <a:solidFill>
                  <a:prstClr val="black">
                    <a:lumMod val="75000"/>
                    <a:lumOff val="25000"/>
                  </a:prstClr>
                </a:solidFill>
              </a:rPr>
              <a:t>Completion of A&amp;P 1 and 2 (lecture and lab) with “C” or better within the last 5 years </a:t>
            </a:r>
            <a:r>
              <a:rPr lang="en-ZA" sz="1600" b="1" dirty="0">
                <a:solidFill>
                  <a:prstClr val="black">
                    <a:lumMod val="75000"/>
                    <a:lumOff val="25000"/>
                  </a:prstClr>
                </a:solidFill>
              </a:rPr>
              <a:t>prior to admission </a:t>
            </a:r>
          </a:p>
          <a:p>
            <a:pPr lvl="0"/>
            <a:r>
              <a:rPr lang="en-ZA" sz="1600" dirty="0">
                <a:solidFill>
                  <a:prstClr val="black">
                    <a:lumMod val="75000"/>
                    <a:lumOff val="25000"/>
                  </a:prstClr>
                </a:solidFill>
              </a:rPr>
              <a:t>Completion of Fundamentals of Radiology with a “C” or better average</a:t>
            </a:r>
          </a:p>
          <a:p>
            <a:pPr lvl="0"/>
            <a:r>
              <a:rPr lang="en-US" sz="1600" dirty="0">
                <a:solidFill>
                  <a:prstClr val="black">
                    <a:lumMod val="75000"/>
                    <a:lumOff val="25000"/>
                  </a:prstClr>
                </a:solidFill>
              </a:rPr>
              <a:t>Entrance Test within 18 months of application deadline. Can only be taken 2 times 45 days apart during the application year if you submit testing taken at any other time the score will not be accepted</a:t>
            </a:r>
          </a:p>
          <a:p>
            <a:pPr lvl="0"/>
            <a:r>
              <a:rPr lang="en-US" sz="1600" dirty="0">
                <a:solidFill>
                  <a:prstClr val="black">
                    <a:lumMod val="75000"/>
                    <a:lumOff val="25000"/>
                  </a:prstClr>
                </a:solidFill>
              </a:rPr>
              <a:t>Must be 18 years of age at the start of the program</a:t>
            </a:r>
          </a:p>
          <a:p>
            <a:pPr lvl="0"/>
            <a:r>
              <a:rPr lang="en-ZA" sz="1600" dirty="0">
                <a:solidFill>
                  <a:prstClr val="black">
                    <a:lumMod val="75000"/>
                    <a:lumOff val="25000"/>
                  </a:prstClr>
                </a:solidFill>
              </a:rPr>
              <a:t>Application Period-November - </a:t>
            </a:r>
            <a:r>
              <a:rPr lang="en-ZA" sz="1600" dirty="0">
                <a:solidFill>
                  <a:srgbClr val="FF0000"/>
                </a:solidFill>
              </a:rPr>
              <a:t>April 1st</a:t>
            </a:r>
          </a:p>
        </p:txBody>
      </p:sp>
      <p:pic>
        <p:nvPicPr>
          <p:cNvPr id="14" name="Picture Placeholder 13">
            <a:extLst>
              <a:ext uri="{FF2B5EF4-FFF2-40B4-BE49-F238E27FC236}">
                <a16:creationId xmlns:a16="http://schemas.microsoft.com/office/drawing/2014/main" id="{FEA01CFE-4F0B-CC44-BFE2-2E561B199D1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915106" y="691521"/>
            <a:ext cx="2083421" cy="1386422"/>
          </a:xfrm>
        </p:spPr>
      </p:pic>
      <p:pic>
        <p:nvPicPr>
          <p:cNvPr id="17" name="Picture Placeholder 16">
            <a:extLst>
              <a:ext uri="{FF2B5EF4-FFF2-40B4-BE49-F238E27FC236}">
                <a16:creationId xmlns:a16="http://schemas.microsoft.com/office/drawing/2014/main" id="{893F9275-F9D8-C846-B8BE-3571B6BA9792}"/>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tretch>
            <a:fillRect/>
          </a:stretch>
        </p:blipFill>
        <p:spPr>
          <a:xfrm>
            <a:off x="8164638" y="1752740"/>
            <a:ext cx="2668580" cy="1445480"/>
          </a:xfrm>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ZA" smtClean="0"/>
              <a:pPr/>
              <a:t>9</a:t>
            </a:fld>
            <a:endParaRPr lang="en-ZA" dirty="0"/>
          </a:p>
        </p:txBody>
      </p:sp>
      <p:sp>
        <p:nvSpPr>
          <p:cNvPr id="5" name="TextBox 4"/>
          <p:cNvSpPr txBox="1"/>
          <p:nvPr/>
        </p:nvSpPr>
        <p:spPr>
          <a:xfrm>
            <a:off x="6729043" y="3719945"/>
            <a:ext cx="4624757" cy="1384995"/>
          </a:xfrm>
          <a:prstGeom prst="rect">
            <a:avLst/>
          </a:prstGeom>
          <a:noFill/>
        </p:spPr>
        <p:txBody>
          <a:bodyPr wrap="square" rtlCol="0">
            <a:spAutoFit/>
          </a:bodyPr>
          <a:lstStyle/>
          <a:p>
            <a:r>
              <a:rPr lang="en-US" sz="1200" dirty="0"/>
              <a:t>A radiologic technologist (radiographer) is a skilled professional that is qualified to perform imaging examinations and radiologic procedures at the request of physicians. The radiographer functions to ensure consistent radiographic images with minimal exposure to personnel and patients. Graduates of the program are awarded an Associate of Applied Science degree and are eligible to write the American Registry of Radiologic Technology (ARRT) examination.</a:t>
            </a:r>
          </a:p>
        </p:txBody>
      </p:sp>
    </p:spTree>
    <p:extLst>
      <p:ext uri="{BB962C8B-B14F-4D97-AF65-F5344CB8AC3E}">
        <p14:creationId xmlns:p14="http://schemas.microsoft.com/office/powerpoint/2010/main" val="3625618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Presentation Layout_SB - v4" id="{4FDC0870-107A-45FF-80A8-D62A163436CD}" vid="{C24B30B2-C182-4F17-AE29-6BC2DA77773D}"/>
    </a:ext>
  </a:extLst>
</a:theme>
</file>

<file path=ppt/theme/theme3.xml><?xml version="1.0" encoding="utf-8"?>
<a:theme xmlns:a="http://schemas.openxmlformats.org/drawingml/2006/main" name="2_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Presentation Layout_SB - v4" id="{4FDC0870-107A-45FF-80A8-D62A163436CD}" vid="{C24B30B2-C182-4F17-AE29-6BC2DA77773D}"/>
    </a:ext>
  </a:extLst>
</a:theme>
</file>

<file path=docProps/app.xml><?xml version="1.0" encoding="utf-8"?>
<Properties xmlns="http://schemas.openxmlformats.org/officeDocument/2006/extended-properties" xmlns:vt="http://schemas.openxmlformats.org/officeDocument/2006/docPropsVTypes">
  <TotalTime>799</TotalTime>
  <Words>4213</Words>
  <Application>Microsoft Macintosh PowerPoint</Application>
  <PresentationFormat>Widescreen</PresentationFormat>
  <Paragraphs>546</Paragraphs>
  <Slides>42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Calibri</vt:lpstr>
      <vt:lpstr>Calibri Light</vt:lpstr>
      <vt:lpstr>Corbel</vt:lpstr>
      <vt:lpstr>Times New Roman</vt:lpstr>
      <vt:lpstr>Office Theme</vt:lpstr>
      <vt:lpstr>1_Office Theme</vt:lpstr>
      <vt:lpstr>2_Office Theme</vt:lpstr>
      <vt:lpstr>MDCC  Health Science Programs   Dream  Big .              Plan  Well.                          Be   Anything.</vt:lpstr>
      <vt:lpstr>Health Sciences</vt:lpstr>
      <vt:lpstr>Applying to a Health Science Program</vt:lpstr>
      <vt:lpstr>Program Check Sheet</vt:lpstr>
      <vt:lpstr>TEAS Entrance Test</vt:lpstr>
      <vt:lpstr>Dental Hygiene Technology</vt:lpstr>
      <vt:lpstr>Medical laboratory Technology (MLT)</vt:lpstr>
      <vt:lpstr>Physical Therapy Assistant  </vt:lpstr>
      <vt:lpstr>Radiologic Technology</vt:lpstr>
      <vt:lpstr>Phlebotomy Technician</vt:lpstr>
      <vt:lpstr>Nursing</vt:lpstr>
      <vt:lpstr> Associate Degree Nursing </vt:lpstr>
      <vt:lpstr> Practical Nursing </vt:lpstr>
      <vt:lpstr> Health Care Assistant </vt:lpstr>
      <vt:lpstr>Health  Science  Applications Process </vt:lpstr>
      <vt:lpstr>Application Deadlines</vt:lpstr>
      <vt:lpstr>PowerPoint Presentation</vt:lpstr>
      <vt:lpstr>PowerPoint Presentation</vt:lpstr>
      <vt:lpstr>Deadlines and Minimum Requirements To Apply will be indicated in each application  </vt:lpstr>
      <vt:lpstr>ACT, Transcripts, TEAS Test  Each program will have set due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Professional Licensure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MDCC  Health Science Programs   Dream  Big .              Plan  Well.                          Be   Anything.</dc:title>
  <dc:creator>Patricia Kelly</dc:creator>
  <cp:lastModifiedBy>Melaney Emerson</cp:lastModifiedBy>
  <cp:revision>35</cp:revision>
  <dcterms:created xsi:type="dcterms:W3CDTF">2021-08-24T14:46:57Z</dcterms:created>
  <dcterms:modified xsi:type="dcterms:W3CDTF">2022-12-01T16:02:39Z</dcterms:modified>
</cp:coreProperties>
</file>